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handoutMasterIdLst>
    <p:handoutMasterId r:id="rId29"/>
  </p:handoutMasterIdLst>
  <p:sldIdLst>
    <p:sldId id="256" r:id="rId2"/>
    <p:sldId id="259" r:id="rId3"/>
    <p:sldId id="270" r:id="rId4"/>
    <p:sldId id="300" r:id="rId5"/>
    <p:sldId id="288" r:id="rId6"/>
    <p:sldId id="284" r:id="rId7"/>
    <p:sldId id="285" r:id="rId8"/>
    <p:sldId id="286" r:id="rId9"/>
    <p:sldId id="283" r:id="rId10"/>
    <p:sldId id="261" r:id="rId11"/>
    <p:sldId id="282" r:id="rId12"/>
    <p:sldId id="262" r:id="rId13"/>
    <p:sldId id="289" r:id="rId14"/>
    <p:sldId id="290" r:id="rId15"/>
    <p:sldId id="291" r:id="rId16"/>
    <p:sldId id="298" r:id="rId17"/>
    <p:sldId id="292" r:id="rId18"/>
    <p:sldId id="293" r:id="rId19"/>
    <p:sldId id="295" r:id="rId20"/>
    <p:sldId id="299" r:id="rId21"/>
    <p:sldId id="296" r:id="rId22"/>
    <p:sldId id="294" r:id="rId23"/>
    <p:sldId id="297" r:id="rId24"/>
    <p:sldId id="265" r:id="rId25"/>
    <p:sldId id="287" r:id="rId26"/>
    <p:sldId id="268" r:id="rId27"/>
  </p:sldIdLst>
  <p:sldSz cx="18288000" cy="10287000"/>
  <p:notesSz cx="6858000" cy="9144000"/>
  <p:embeddedFontLst>
    <p:embeddedFont>
      <p:font typeface="Ubuntu" panose="020B0604020202020204" charset="0"/>
      <p:regular r:id="rId30"/>
      <p:bold r:id="rId31"/>
      <p:italic r:id="rId32"/>
      <p:boldItalic r:id="rId33"/>
    </p:embeddedFont>
    <p:embeddedFont>
      <p:font typeface="Bahnschrift" panose="020B0502040204020203" pitchFamily="34" charset="0"/>
      <p:regular r:id="rId34"/>
      <p:bold r:id="rId35"/>
    </p:embeddedFont>
    <p:embeddedFont>
      <p:font typeface="Calibri" panose="020F050202020403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bhEhXKTSD6V75ik4X8ae/TcS5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192"/>
    <a:srgbClr val="6600CC"/>
    <a:srgbClr val="0000FF"/>
    <a:srgbClr val="F28383"/>
    <a:srgbClr val="99BCBF"/>
    <a:srgbClr val="4EBC9D"/>
    <a:srgbClr val="558ED5"/>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4FFFF3-AD38-4727-BA6A-636747385C40}">
  <a:tblStyle styleId="{3A4FFFF3-AD38-4727-BA6A-636747385C4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710" autoAdjust="0"/>
  </p:normalViewPr>
  <p:slideViewPr>
    <p:cSldViewPr snapToGrid="0">
      <p:cViewPr varScale="1">
        <p:scale>
          <a:sx n="56" d="100"/>
          <a:sy n="56" d="100"/>
        </p:scale>
        <p:origin x="538"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D0C0BF-3913-4CAC-BB21-96C3F54EDC45}" type="datetimeFigureOut">
              <a:rPr lang="en-US" smtClean="0"/>
              <a:t>1/17/2024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8B9DFB-6E6B-429C-B9CC-69E6529FF601}" type="slidenum">
              <a:rPr lang="en-US" smtClean="0"/>
              <a:t>‹#›</a:t>
            </a:fld>
            <a:endParaRPr lang="en-US"/>
          </a:p>
        </p:txBody>
      </p:sp>
    </p:spTree>
    <p:extLst>
      <p:ext uri="{BB962C8B-B14F-4D97-AF65-F5344CB8AC3E}">
        <p14:creationId xmlns:p14="http://schemas.microsoft.com/office/powerpoint/2010/main" val="1503741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519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870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2101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5486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330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49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48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8763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882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11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5510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81349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717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8484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7714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17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676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363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9568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3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3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3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3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3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5"/>
          <p:cNvSpPr>
            <a:spLocks noGrp="1"/>
          </p:cNvSpPr>
          <p:nvPr>
            <p:ph type="pic" idx="2"/>
          </p:nvPr>
        </p:nvSpPr>
        <p:spPr>
          <a:xfrm>
            <a:off x="1792288" y="612775"/>
            <a:ext cx="5486400" cy="4114800"/>
          </a:xfrm>
          <a:prstGeom prst="rect">
            <a:avLst/>
          </a:prstGeom>
          <a:noFill/>
          <a:ln>
            <a:noFill/>
          </a:ln>
        </p:spPr>
      </p:sp>
      <p:sp>
        <p:nvSpPr>
          <p:cNvPr id="64" name="Google Shape;64;p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16/j.icte.2021.02.004"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83"/>
        <p:cNvGrpSpPr/>
        <p:nvPr/>
      </p:nvGrpSpPr>
      <p:grpSpPr>
        <a:xfrm>
          <a:off x="0" y="0"/>
          <a:ext cx="0" cy="0"/>
          <a:chOff x="0" y="0"/>
          <a:chExt cx="0" cy="0"/>
        </a:xfrm>
      </p:grpSpPr>
      <p:sp>
        <p:nvSpPr>
          <p:cNvPr id="85" name="Google Shape;85;p1"/>
          <p:cNvSpPr/>
          <p:nvPr/>
        </p:nvSpPr>
        <p:spPr>
          <a:xfrm>
            <a:off x="15693382" y="7459051"/>
            <a:ext cx="3689521" cy="368566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2">
              <a:lumMod val="60000"/>
              <a:lumOff val="40000"/>
            </a:schemeClr>
          </a:solidFill>
          <a:ln>
            <a:solidFill>
              <a:srgbClr val="558E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1181068" y="-1568681"/>
            <a:ext cx="3811543" cy="413478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1"/>
          <p:cNvSpPr txBox="1"/>
          <p:nvPr/>
        </p:nvSpPr>
        <p:spPr>
          <a:xfrm>
            <a:off x="2513605" y="6905053"/>
            <a:ext cx="15024538" cy="1107996"/>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000" b="1" dirty="0">
                <a:solidFill>
                  <a:schemeClr val="tx1"/>
                </a:solidFill>
                <a:latin typeface="Ubuntu"/>
                <a:sym typeface="Ubuntu"/>
              </a:rPr>
              <a:t>Diabetes Prediction System</a:t>
            </a:r>
            <a:endParaRPr sz="8000" dirty="0">
              <a:solidFill>
                <a:schemeClr val="tx1"/>
              </a:solidFill>
            </a:endParaRPr>
          </a:p>
        </p:txBody>
      </p:sp>
      <p:sp>
        <p:nvSpPr>
          <p:cNvPr id="4" name="TextBox 3">
            <a:extLst>
              <a:ext uri="{FF2B5EF4-FFF2-40B4-BE49-F238E27FC236}">
                <a16:creationId xmlns:a16="http://schemas.microsoft.com/office/drawing/2014/main" id="{19627A1E-4FCC-98FA-7D5D-D938117CEBAE}"/>
              </a:ext>
            </a:extLst>
          </p:cNvPr>
          <p:cNvSpPr txBox="1"/>
          <p:nvPr/>
        </p:nvSpPr>
        <p:spPr>
          <a:xfrm>
            <a:off x="1618400" y="697232"/>
            <a:ext cx="15919743" cy="923330"/>
          </a:xfrm>
          <a:prstGeom prst="rect">
            <a:avLst/>
          </a:prstGeom>
          <a:noFill/>
        </p:spPr>
        <p:txBody>
          <a:bodyPr wrap="none" rtlCol="0">
            <a:spAutoFit/>
          </a:bodyPr>
          <a:lstStyle/>
          <a:p>
            <a:r>
              <a:rPr lang="en-US" sz="5400" b="1" dirty="0">
                <a:latin typeface="Bahnschrift" panose="020B0502040204020203" pitchFamily="34" charset="0"/>
              </a:rPr>
              <a:t>Bangladesh University of Business and Technology</a:t>
            </a:r>
          </a:p>
        </p:txBody>
      </p:sp>
      <p:sp>
        <p:nvSpPr>
          <p:cNvPr id="5" name="TextBox 4">
            <a:extLst>
              <a:ext uri="{FF2B5EF4-FFF2-40B4-BE49-F238E27FC236}">
                <a16:creationId xmlns:a16="http://schemas.microsoft.com/office/drawing/2014/main" id="{EFD0E775-9E8C-4E66-0D51-D77454D46044}"/>
              </a:ext>
            </a:extLst>
          </p:cNvPr>
          <p:cNvSpPr txBox="1"/>
          <p:nvPr/>
        </p:nvSpPr>
        <p:spPr>
          <a:xfrm>
            <a:off x="6180688" y="6041559"/>
            <a:ext cx="5926622" cy="923330"/>
          </a:xfrm>
          <a:prstGeom prst="rect">
            <a:avLst/>
          </a:prstGeom>
          <a:noFill/>
        </p:spPr>
        <p:txBody>
          <a:bodyPr wrap="none" rtlCol="0">
            <a:spAutoFit/>
          </a:bodyPr>
          <a:lstStyle/>
          <a:p>
            <a:pPr algn="ctr"/>
            <a:r>
              <a:rPr lang="en-US" sz="5400" b="1" dirty="0">
                <a:solidFill>
                  <a:srgbClr val="2E3192"/>
                </a:solidFill>
                <a:latin typeface="Bahnschrift" panose="020B0502040204020203" pitchFamily="34" charset="0"/>
              </a:rPr>
              <a:t>A Presentation on </a:t>
            </a:r>
          </a:p>
        </p:txBody>
      </p:sp>
      <p:sp>
        <p:nvSpPr>
          <p:cNvPr id="6" name="Google Shape;93;p1">
            <a:extLst>
              <a:ext uri="{FF2B5EF4-FFF2-40B4-BE49-F238E27FC236}">
                <a16:creationId xmlns:a16="http://schemas.microsoft.com/office/drawing/2014/main" id="{E0A0AA35-26CD-32AD-D342-D9B5C92191F4}"/>
              </a:ext>
            </a:extLst>
          </p:cNvPr>
          <p:cNvSpPr txBox="1"/>
          <p:nvPr/>
        </p:nvSpPr>
        <p:spPr>
          <a:xfrm>
            <a:off x="2908179" y="8013049"/>
            <a:ext cx="12471637" cy="553998"/>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4000" b="1" dirty="0">
                <a:solidFill>
                  <a:schemeClr val="accent6">
                    <a:lumMod val="75000"/>
                  </a:schemeClr>
                </a:solidFill>
                <a:latin typeface="Ubuntu"/>
                <a:sym typeface="Ubuntu"/>
              </a:rPr>
              <a:t>Using Machine Learning </a:t>
            </a:r>
            <a:r>
              <a:rPr lang="en-US" sz="4000" b="1" dirty="0" smtClean="0">
                <a:solidFill>
                  <a:schemeClr val="accent6">
                    <a:lumMod val="75000"/>
                  </a:schemeClr>
                </a:solidFill>
                <a:latin typeface="Ubuntu"/>
                <a:sym typeface="Ubuntu"/>
              </a:rPr>
              <a:t>in </a:t>
            </a:r>
            <a:r>
              <a:rPr lang="en-US" sz="4000" b="1" dirty="0">
                <a:solidFill>
                  <a:schemeClr val="accent6">
                    <a:lumMod val="75000"/>
                  </a:schemeClr>
                </a:solidFill>
                <a:latin typeface="Ubuntu"/>
                <a:sym typeface="Ubuntu"/>
              </a:rPr>
              <a:t>web based application</a:t>
            </a:r>
            <a:endParaRPr sz="4000" dirty="0">
              <a:solidFill>
                <a:schemeClr val="accent6">
                  <a:lumMod val="75000"/>
                </a:schemeClr>
              </a:solidFill>
            </a:endParaRPr>
          </a:p>
        </p:txBody>
      </p:sp>
      <p:pic>
        <p:nvPicPr>
          <p:cNvPr id="8" name="Picture 7">
            <a:extLst>
              <a:ext uri="{FF2B5EF4-FFF2-40B4-BE49-F238E27FC236}">
                <a16:creationId xmlns:a16="http://schemas.microsoft.com/office/drawing/2014/main" id="{CB044703-FDDD-E444-D818-4F8BFA35E172}"/>
              </a:ext>
            </a:extLst>
          </p:cNvPr>
          <p:cNvPicPr>
            <a:picLocks noChangeAspect="1"/>
          </p:cNvPicPr>
          <p:nvPr/>
        </p:nvPicPr>
        <p:blipFill>
          <a:blip r:embed="rId3"/>
          <a:stretch>
            <a:fillRect/>
          </a:stretch>
        </p:blipFill>
        <p:spPr>
          <a:xfrm>
            <a:off x="7454092" y="1620562"/>
            <a:ext cx="3379813" cy="43419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54"/>
        <p:cNvGrpSpPr/>
        <p:nvPr/>
      </p:nvGrpSpPr>
      <p:grpSpPr>
        <a:xfrm>
          <a:off x="0" y="0"/>
          <a:ext cx="0" cy="0"/>
          <a:chOff x="0" y="0"/>
          <a:chExt cx="0" cy="0"/>
        </a:xfrm>
      </p:grpSpPr>
      <p:sp>
        <p:nvSpPr>
          <p:cNvPr id="3" name="TextBox 2">
            <a:extLst>
              <a:ext uri="{FF2B5EF4-FFF2-40B4-BE49-F238E27FC236}">
                <a16:creationId xmlns:a16="http://schemas.microsoft.com/office/drawing/2014/main" id="{CC2A566D-97CD-2821-6E5E-0AFB3E4845E4}"/>
              </a:ext>
            </a:extLst>
          </p:cNvPr>
          <p:cNvSpPr txBox="1"/>
          <p:nvPr/>
        </p:nvSpPr>
        <p:spPr>
          <a:xfrm>
            <a:off x="1114122" y="336939"/>
            <a:ext cx="10815402" cy="1402563"/>
          </a:xfrm>
          <a:prstGeom prst="rect">
            <a:avLst/>
          </a:prstGeom>
          <a:noFill/>
        </p:spPr>
        <p:txBody>
          <a:bodyPr wrap="square">
            <a:spAutoFit/>
          </a:bodyPr>
          <a:lstStyle/>
          <a:p>
            <a:pPr marL="0" marR="0" lvl="0" indent="0" algn="l" rtl="0">
              <a:lnSpc>
                <a:spcPct val="111997"/>
              </a:lnSpc>
              <a:spcBef>
                <a:spcPts val="0"/>
              </a:spcBef>
              <a:spcAft>
                <a:spcPts val="0"/>
              </a:spcAft>
              <a:buNone/>
            </a:pPr>
            <a:r>
              <a:rPr lang="en-US" sz="8000" b="1" dirty="0">
                <a:solidFill>
                  <a:srgbClr val="0070C0"/>
                </a:solidFill>
                <a:latin typeface="Ubuntu"/>
                <a:sym typeface="Ubuntu"/>
              </a:rPr>
              <a:t>Methodology </a:t>
            </a:r>
            <a:endParaRPr lang="en-US" sz="8000" dirty="0">
              <a:solidFill>
                <a:srgbClr val="0070C0"/>
              </a:solidFill>
            </a:endParaRPr>
          </a:p>
        </p:txBody>
      </p:sp>
      <p:sp>
        <p:nvSpPr>
          <p:cNvPr id="12" name="Rectangle 11"/>
          <p:cNvSpPr/>
          <p:nvPr/>
        </p:nvSpPr>
        <p:spPr>
          <a:xfrm>
            <a:off x="16365768" y="-176309"/>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6740057" y="121457"/>
            <a:ext cx="516835" cy="769441"/>
          </a:xfrm>
          <a:prstGeom prst="rect">
            <a:avLst/>
          </a:prstGeom>
          <a:noFill/>
        </p:spPr>
        <p:txBody>
          <a:bodyPr wrap="square" rtlCol="0">
            <a:spAutoFit/>
          </a:bodyPr>
          <a:lstStyle/>
          <a:p>
            <a:r>
              <a:rPr lang="en-US" sz="4400" b="1" dirty="0">
                <a:solidFill>
                  <a:schemeClr val="tx1"/>
                </a:solidFill>
                <a:latin typeface="Times New Roman" panose="02020603050405020304" pitchFamily="18" charset="0"/>
                <a:cs typeface="Times New Roman" panose="02020603050405020304" pitchFamily="18" charset="0"/>
              </a:rPr>
              <a:t>6</a:t>
            </a:r>
          </a:p>
        </p:txBody>
      </p:sp>
      <p:pic>
        <p:nvPicPr>
          <p:cNvPr id="4" name="Picture 3">
            <a:extLst>
              <a:ext uri="{FF2B5EF4-FFF2-40B4-BE49-F238E27FC236}">
                <a16:creationId xmlns:a16="http://schemas.microsoft.com/office/drawing/2014/main" id="{65F1C665-01D2-4089-77F7-FD7ABC410F35}"/>
              </a:ext>
            </a:extLst>
          </p:cNvPr>
          <p:cNvPicPr>
            <a:picLocks noChangeAspect="1"/>
          </p:cNvPicPr>
          <p:nvPr/>
        </p:nvPicPr>
        <p:blipFill>
          <a:blip r:embed="rId3"/>
          <a:stretch>
            <a:fillRect/>
          </a:stretch>
        </p:blipFill>
        <p:spPr>
          <a:xfrm>
            <a:off x="3046019" y="1967891"/>
            <a:ext cx="12752751" cy="6992680"/>
          </a:xfrm>
          <a:prstGeom prst="rect">
            <a:avLst/>
          </a:prstGeom>
        </p:spPr>
      </p:pic>
      <p:sp>
        <p:nvSpPr>
          <p:cNvPr id="8" name="TextBox 7">
            <a:extLst>
              <a:ext uri="{FF2B5EF4-FFF2-40B4-BE49-F238E27FC236}">
                <a16:creationId xmlns:a16="http://schemas.microsoft.com/office/drawing/2014/main" id="{E3B18261-749C-F627-19DE-CC606C05DC32}"/>
              </a:ext>
            </a:extLst>
          </p:cNvPr>
          <p:cNvSpPr txBox="1"/>
          <p:nvPr/>
        </p:nvSpPr>
        <p:spPr>
          <a:xfrm>
            <a:off x="4358584" y="9188961"/>
            <a:ext cx="9078748" cy="570284"/>
          </a:xfrm>
          <a:prstGeom prst="rect">
            <a:avLst/>
          </a:prstGeom>
          <a:noFill/>
        </p:spPr>
        <p:txBody>
          <a:bodyPr wrap="square">
            <a:spAutoFit/>
          </a:bodyPr>
          <a:lstStyle/>
          <a:p>
            <a:pPr marL="0" marR="0" lvl="0" indent="0" algn="l" rtl="0">
              <a:lnSpc>
                <a:spcPct val="111997"/>
              </a:lnSpc>
              <a:spcBef>
                <a:spcPts val="0"/>
              </a:spcBef>
              <a:spcAft>
                <a:spcPts val="0"/>
              </a:spcAft>
              <a:buNone/>
            </a:pPr>
            <a:r>
              <a:rPr lang="en-US" sz="3000" b="1" dirty="0">
                <a:solidFill>
                  <a:schemeClr val="tx1"/>
                </a:solidFill>
                <a:latin typeface="Times New Roman" panose="02020603050405020304" pitchFamily="18" charset="0"/>
                <a:cs typeface="Times New Roman" panose="02020603050405020304" pitchFamily="18" charset="0"/>
                <a:sym typeface="Ubuntu"/>
              </a:rPr>
              <a:t>Fig – Process workflow of Diabetes Prediction System</a:t>
            </a:r>
            <a:endParaRPr lang="en-US" sz="3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41"/>
        <p:cNvGrpSpPr/>
        <p:nvPr/>
      </p:nvGrpSpPr>
      <p:grpSpPr>
        <a:xfrm>
          <a:off x="0" y="0"/>
          <a:ext cx="0" cy="0"/>
          <a:chOff x="0" y="0"/>
          <a:chExt cx="0" cy="0"/>
        </a:xfrm>
      </p:grpSpPr>
      <p:sp>
        <p:nvSpPr>
          <p:cNvPr id="3" name="TextBox 2">
            <a:extLst>
              <a:ext uri="{FF2B5EF4-FFF2-40B4-BE49-F238E27FC236}">
                <a16:creationId xmlns:a16="http://schemas.microsoft.com/office/drawing/2014/main" id="{71835F18-C770-3FBB-8D58-A0BA76831860}"/>
              </a:ext>
            </a:extLst>
          </p:cNvPr>
          <p:cNvSpPr txBox="1"/>
          <p:nvPr/>
        </p:nvSpPr>
        <p:spPr>
          <a:xfrm>
            <a:off x="1510649" y="479924"/>
            <a:ext cx="9938479" cy="1355179"/>
          </a:xfrm>
          <a:prstGeom prst="rect">
            <a:avLst/>
          </a:prstGeom>
          <a:noFill/>
        </p:spPr>
        <p:txBody>
          <a:bodyPr wrap="square">
            <a:spAutoFit/>
          </a:bodyPr>
          <a:lstStyle/>
          <a:p>
            <a:pPr marL="0" marR="0" lvl="0" indent="0" algn="l" rtl="0">
              <a:lnSpc>
                <a:spcPct val="111997"/>
              </a:lnSpc>
              <a:spcBef>
                <a:spcPts val="0"/>
              </a:spcBef>
              <a:spcAft>
                <a:spcPts val="0"/>
              </a:spcAft>
              <a:buNone/>
            </a:pPr>
            <a:r>
              <a:rPr lang="en-US" sz="8000" b="1" i="0" u="none" strike="noStrike" cap="none" dirty="0" smtClean="0">
                <a:solidFill>
                  <a:srgbClr val="F28383"/>
                </a:solidFill>
                <a:latin typeface="Ubuntu"/>
                <a:ea typeface="Ubuntu"/>
                <a:cs typeface="Ubuntu"/>
                <a:sym typeface="Ubuntu"/>
              </a:rPr>
              <a:t>Algorithms</a:t>
            </a:r>
            <a:endParaRPr lang="en-US" sz="8000"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8" name="TextBox 7"/>
          <p:cNvSpPr txBox="1"/>
          <p:nvPr/>
        </p:nvSpPr>
        <p:spPr>
          <a:xfrm>
            <a:off x="16582826" y="297766"/>
            <a:ext cx="516835" cy="769441"/>
          </a:xfrm>
          <a:prstGeom prst="rect">
            <a:avLst/>
          </a:prstGeom>
          <a:noFill/>
        </p:spPr>
        <p:txBody>
          <a:bodyPr wrap="square" rtlCol="0">
            <a:sp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7</a:t>
            </a:r>
          </a:p>
        </p:txBody>
      </p:sp>
      <p:pic>
        <p:nvPicPr>
          <p:cNvPr id="11" name="Picture 10">
            <a:extLst>
              <a:ext uri="{FF2B5EF4-FFF2-40B4-BE49-F238E27FC236}">
                <a16:creationId xmlns:a16="http://schemas.microsoft.com/office/drawing/2014/main" id="{F2ADAF03-1EBB-0AA3-3662-1832F5FF3504}"/>
              </a:ext>
            </a:extLst>
          </p:cNvPr>
          <p:cNvPicPr>
            <a:picLocks noChangeAspect="1"/>
          </p:cNvPicPr>
          <p:nvPr/>
        </p:nvPicPr>
        <p:blipFill>
          <a:blip r:embed="rId3"/>
          <a:stretch>
            <a:fillRect/>
          </a:stretch>
        </p:blipFill>
        <p:spPr>
          <a:xfrm>
            <a:off x="953686" y="2345097"/>
            <a:ext cx="4490150" cy="3130747"/>
          </a:xfrm>
          <a:prstGeom prst="rect">
            <a:avLst/>
          </a:prstGeom>
        </p:spPr>
      </p:pic>
      <p:pic>
        <p:nvPicPr>
          <p:cNvPr id="13" name="Picture 12">
            <a:extLst>
              <a:ext uri="{FF2B5EF4-FFF2-40B4-BE49-F238E27FC236}">
                <a16:creationId xmlns:a16="http://schemas.microsoft.com/office/drawing/2014/main" id="{E5AB882A-CCFC-B5C5-19D5-8DD29F64EF43}"/>
              </a:ext>
            </a:extLst>
          </p:cNvPr>
          <p:cNvPicPr>
            <a:picLocks noChangeAspect="1"/>
          </p:cNvPicPr>
          <p:nvPr/>
        </p:nvPicPr>
        <p:blipFill>
          <a:blip r:embed="rId4"/>
          <a:stretch>
            <a:fillRect/>
          </a:stretch>
        </p:blipFill>
        <p:spPr>
          <a:xfrm>
            <a:off x="6863218" y="2345097"/>
            <a:ext cx="4975512" cy="3134660"/>
          </a:xfrm>
          <a:prstGeom prst="rect">
            <a:avLst/>
          </a:prstGeom>
        </p:spPr>
      </p:pic>
      <p:pic>
        <p:nvPicPr>
          <p:cNvPr id="15" name="Picture 14">
            <a:extLst>
              <a:ext uri="{FF2B5EF4-FFF2-40B4-BE49-F238E27FC236}">
                <a16:creationId xmlns:a16="http://schemas.microsoft.com/office/drawing/2014/main" id="{127A4FAA-6297-9D5C-0E76-ECE6D014E151}"/>
              </a:ext>
            </a:extLst>
          </p:cNvPr>
          <p:cNvPicPr>
            <a:picLocks noChangeAspect="1"/>
          </p:cNvPicPr>
          <p:nvPr/>
        </p:nvPicPr>
        <p:blipFill>
          <a:blip r:embed="rId5"/>
          <a:stretch>
            <a:fillRect/>
          </a:stretch>
        </p:blipFill>
        <p:spPr>
          <a:xfrm>
            <a:off x="12621871" y="2345098"/>
            <a:ext cx="4840654" cy="3130746"/>
          </a:xfrm>
          <a:prstGeom prst="rect">
            <a:avLst/>
          </a:prstGeom>
        </p:spPr>
      </p:pic>
      <p:pic>
        <p:nvPicPr>
          <p:cNvPr id="17" name="Picture 16">
            <a:extLst>
              <a:ext uri="{FF2B5EF4-FFF2-40B4-BE49-F238E27FC236}">
                <a16:creationId xmlns:a16="http://schemas.microsoft.com/office/drawing/2014/main" id="{FB4EECC6-1750-6EFF-9E76-34AA175D478D}"/>
              </a:ext>
            </a:extLst>
          </p:cNvPr>
          <p:cNvPicPr>
            <a:picLocks noChangeAspect="1"/>
          </p:cNvPicPr>
          <p:nvPr/>
        </p:nvPicPr>
        <p:blipFill>
          <a:blip r:embed="rId6"/>
          <a:stretch>
            <a:fillRect/>
          </a:stretch>
        </p:blipFill>
        <p:spPr>
          <a:xfrm>
            <a:off x="938683" y="6212155"/>
            <a:ext cx="4505153" cy="3130747"/>
          </a:xfrm>
          <a:prstGeom prst="rect">
            <a:avLst/>
          </a:prstGeom>
        </p:spPr>
      </p:pic>
      <p:pic>
        <p:nvPicPr>
          <p:cNvPr id="19" name="Picture 18">
            <a:extLst>
              <a:ext uri="{FF2B5EF4-FFF2-40B4-BE49-F238E27FC236}">
                <a16:creationId xmlns:a16="http://schemas.microsoft.com/office/drawing/2014/main" id="{1C1B1470-E0EF-1745-9C37-C448A4831ACA}"/>
              </a:ext>
            </a:extLst>
          </p:cNvPr>
          <p:cNvPicPr>
            <a:picLocks noChangeAspect="1"/>
          </p:cNvPicPr>
          <p:nvPr/>
        </p:nvPicPr>
        <p:blipFill>
          <a:blip r:embed="rId7"/>
          <a:stretch>
            <a:fillRect/>
          </a:stretch>
        </p:blipFill>
        <p:spPr>
          <a:xfrm>
            <a:off x="12779995" y="6212155"/>
            <a:ext cx="4633362" cy="3130746"/>
          </a:xfrm>
          <a:prstGeom prst="rect">
            <a:avLst/>
          </a:prstGeom>
        </p:spPr>
      </p:pic>
      <p:pic>
        <p:nvPicPr>
          <p:cNvPr id="21" name="Picture 20">
            <a:extLst>
              <a:ext uri="{FF2B5EF4-FFF2-40B4-BE49-F238E27FC236}">
                <a16:creationId xmlns:a16="http://schemas.microsoft.com/office/drawing/2014/main" id="{3345649B-C35F-8481-FA57-DAC2A076444C}"/>
              </a:ext>
            </a:extLst>
          </p:cNvPr>
          <p:cNvPicPr>
            <a:picLocks noChangeAspect="1"/>
          </p:cNvPicPr>
          <p:nvPr/>
        </p:nvPicPr>
        <p:blipFill>
          <a:blip r:embed="rId8"/>
          <a:stretch>
            <a:fillRect/>
          </a:stretch>
        </p:blipFill>
        <p:spPr>
          <a:xfrm>
            <a:off x="6863218" y="6212155"/>
            <a:ext cx="4975513" cy="3130746"/>
          </a:xfrm>
          <a:prstGeom prst="rect">
            <a:avLst/>
          </a:prstGeom>
        </p:spPr>
      </p:pic>
      <p:sp>
        <p:nvSpPr>
          <p:cNvPr id="22" name="TextBox 21">
            <a:extLst>
              <a:ext uri="{FF2B5EF4-FFF2-40B4-BE49-F238E27FC236}">
                <a16:creationId xmlns:a16="http://schemas.microsoft.com/office/drawing/2014/main" id="{53465B92-2FB6-0FD8-7DDE-86439CE2458F}"/>
              </a:ext>
            </a:extLst>
          </p:cNvPr>
          <p:cNvSpPr txBox="1"/>
          <p:nvPr/>
        </p:nvSpPr>
        <p:spPr>
          <a:xfrm>
            <a:off x="1777825" y="5369254"/>
            <a:ext cx="3129215" cy="474745"/>
          </a:xfrm>
          <a:prstGeom prst="rect">
            <a:avLst/>
          </a:prstGeom>
          <a:noFill/>
        </p:spPr>
        <p:txBody>
          <a:bodyPr wrap="square">
            <a:spAutoFit/>
          </a:bodyPr>
          <a:lstStyle/>
          <a:p>
            <a:pPr marL="0" marR="0" lvl="0" indent="0" algn="l" rtl="0">
              <a:lnSpc>
                <a:spcPct val="111997"/>
              </a:lnSpc>
              <a:spcBef>
                <a:spcPts val="0"/>
              </a:spcBef>
              <a:spcAft>
                <a:spcPts val="0"/>
              </a:spcAft>
              <a:buNone/>
            </a:pPr>
            <a:r>
              <a:rPr lang="en-US" sz="2400" i="0" u="none" strike="noStrike" cap="none" dirty="0">
                <a:solidFill>
                  <a:schemeClr val="tx1"/>
                </a:solidFill>
                <a:latin typeface="Times New Roman" panose="02020603050405020304" pitchFamily="18" charset="0"/>
                <a:ea typeface="Ubuntu"/>
                <a:cs typeface="Times New Roman" panose="02020603050405020304" pitchFamily="18" charset="0"/>
                <a:sym typeface="Ubuntu"/>
              </a:rPr>
              <a:t>Fig – Random Forest</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17559A72-DD52-BA60-EB5B-1F7174EC2E7E}"/>
              </a:ext>
            </a:extLst>
          </p:cNvPr>
          <p:cNvSpPr txBox="1"/>
          <p:nvPr/>
        </p:nvSpPr>
        <p:spPr>
          <a:xfrm>
            <a:off x="7495413" y="5370967"/>
            <a:ext cx="3985079" cy="474745"/>
          </a:xfrm>
          <a:prstGeom prst="rect">
            <a:avLst/>
          </a:prstGeom>
          <a:noFill/>
        </p:spPr>
        <p:txBody>
          <a:bodyPr wrap="square">
            <a:spAutoFit/>
          </a:bodyPr>
          <a:lstStyle/>
          <a:p>
            <a:pPr marL="0" marR="0" lvl="0" indent="0" algn="l" rtl="0">
              <a:lnSpc>
                <a:spcPct val="111997"/>
              </a:lnSpc>
              <a:spcBef>
                <a:spcPts val="0"/>
              </a:spcBef>
              <a:spcAft>
                <a:spcPts val="0"/>
              </a:spcAft>
              <a:buNone/>
            </a:pPr>
            <a:r>
              <a:rPr lang="en-US" sz="2400" i="0" u="none" strike="noStrike" cap="none" dirty="0">
                <a:solidFill>
                  <a:schemeClr val="tx1"/>
                </a:solidFill>
                <a:latin typeface="Times New Roman" panose="02020603050405020304" pitchFamily="18" charset="0"/>
                <a:ea typeface="Ubuntu"/>
                <a:cs typeface="Times New Roman" panose="02020603050405020304" pitchFamily="18" charset="0"/>
                <a:sym typeface="Ubuntu"/>
              </a:rPr>
              <a:t>Fig – Support Vector Machine</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14648363-BBC5-C331-564C-62F1B0688441}"/>
              </a:ext>
            </a:extLst>
          </p:cNvPr>
          <p:cNvSpPr txBox="1"/>
          <p:nvPr/>
        </p:nvSpPr>
        <p:spPr>
          <a:xfrm>
            <a:off x="13607920" y="5385592"/>
            <a:ext cx="3129215" cy="474745"/>
          </a:xfrm>
          <a:prstGeom prst="rect">
            <a:avLst/>
          </a:prstGeom>
          <a:noFill/>
        </p:spPr>
        <p:txBody>
          <a:bodyPr wrap="square">
            <a:spAutoFit/>
          </a:bodyPr>
          <a:lstStyle/>
          <a:p>
            <a:pPr marL="0" marR="0" lvl="0" indent="0" algn="l" rtl="0">
              <a:lnSpc>
                <a:spcPct val="111997"/>
              </a:lnSpc>
              <a:spcBef>
                <a:spcPts val="0"/>
              </a:spcBef>
              <a:spcAft>
                <a:spcPts val="0"/>
              </a:spcAft>
              <a:buNone/>
            </a:pPr>
            <a:r>
              <a:rPr lang="en-US" sz="2400" i="0" u="none" strike="noStrike" cap="none" dirty="0">
                <a:solidFill>
                  <a:schemeClr val="tx1"/>
                </a:solidFill>
                <a:latin typeface="Times New Roman" panose="02020603050405020304" pitchFamily="18" charset="0"/>
                <a:ea typeface="Ubuntu"/>
                <a:cs typeface="Times New Roman" panose="02020603050405020304" pitchFamily="18" charset="0"/>
                <a:sym typeface="Ubuntu"/>
              </a:rPr>
              <a:t>Fig – Decision Tree</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CED5DA04-2FD4-BE01-A8FF-1E5E0CBCED71}"/>
              </a:ext>
            </a:extLst>
          </p:cNvPr>
          <p:cNvSpPr txBox="1"/>
          <p:nvPr/>
        </p:nvSpPr>
        <p:spPr>
          <a:xfrm>
            <a:off x="1025751" y="9324833"/>
            <a:ext cx="4633362" cy="474745"/>
          </a:xfrm>
          <a:prstGeom prst="rect">
            <a:avLst/>
          </a:prstGeom>
          <a:noFill/>
        </p:spPr>
        <p:txBody>
          <a:bodyPr wrap="square">
            <a:spAutoFit/>
          </a:bodyPr>
          <a:lstStyle/>
          <a:p>
            <a:pPr marL="0" marR="0" lvl="0" indent="0" algn="l" rtl="0">
              <a:lnSpc>
                <a:spcPct val="111997"/>
              </a:lnSpc>
              <a:spcBef>
                <a:spcPts val="0"/>
              </a:spcBef>
              <a:spcAft>
                <a:spcPts val="0"/>
              </a:spcAft>
              <a:buNone/>
            </a:pPr>
            <a:r>
              <a:rPr lang="en-US" sz="2400" i="0" u="none" strike="noStrike" cap="none" dirty="0">
                <a:solidFill>
                  <a:schemeClr val="tx1"/>
                </a:solidFill>
                <a:latin typeface="Times New Roman" panose="02020603050405020304" pitchFamily="18" charset="0"/>
                <a:ea typeface="Ubuntu"/>
                <a:cs typeface="Times New Roman" panose="02020603050405020304" pitchFamily="18" charset="0"/>
                <a:sym typeface="Ubuntu"/>
              </a:rPr>
              <a:t>Fig – Gradient Boosting Classifier</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C79FCD9-A418-E216-1979-C1983E5D75A3}"/>
              </a:ext>
            </a:extLst>
          </p:cNvPr>
          <p:cNvSpPr txBox="1"/>
          <p:nvPr/>
        </p:nvSpPr>
        <p:spPr>
          <a:xfrm>
            <a:off x="7584680" y="9342901"/>
            <a:ext cx="3532588" cy="474745"/>
          </a:xfrm>
          <a:prstGeom prst="rect">
            <a:avLst/>
          </a:prstGeom>
          <a:noFill/>
        </p:spPr>
        <p:txBody>
          <a:bodyPr wrap="square">
            <a:spAutoFit/>
          </a:bodyPr>
          <a:lstStyle/>
          <a:p>
            <a:pPr marL="0" marR="0" lvl="0" indent="0" algn="l" rtl="0">
              <a:lnSpc>
                <a:spcPct val="111997"/>
              </a:lnSpc>
              <a:spcBef>
                <a:spcPts val="0"/>
              </a:spcBef>
              <a:spcAft>
                <a:spcPts val="0"/>
              </a:spcAft>
              <a:buNone/>
            </a:pPr>
            <a:r>
              <a:rPr lang="en-US" sz="2400" i="0" u="none" strike="noStrike" cap="none" dirty="0">
                <a:solidFill>
                  <a:schemeClr val="tx1"/>
                </a:solidFill>
                <a:latin typeface="Times New Roman" panose="02020603050405020304" pitchFamily="18" charset="0"/>
                <a:ea typeface="Ubuntu"/>
                <a:cs typeface="Times New Roman" panose="02020603050405020304" pitchFamily="18" charset="0"/>
                <a:sym typeface="Ubuntu"/>
              </a:rPr>
              <a:t>Fig –  Logistic Regression</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AF2EF58C-E527-EE98-EAA4-59D59E845F43}"/>
              </a:ext>
            </a:extLst>
          </p:cNvPr>
          <p:cNvSpPr txBox="1"/>
          <p:nvPr/>
        </p:nvSpPr>
        <p:spPr>
          <a:xfrm>
            <a:off x="13492397" y="9263617"/>
            <a:ext cx="3208558" cy="474745"/>
          </a:xfrm>
          <a:prstGeom prst="rect">
            <a:avLst/>
          </a:prstGeom>
          <a:noFill/>
        </p:spPr>
        <p:txBody>
          <a:bodyPr wrap="square">
            <a:spAutoFit/>
          </a:bodyPr>
          <a:lstStyle/>
          <a:p>
            <a:pPr marL="0" marR="0" lvl="0" indent="0" algn="l" rtl="0">
              <a:lnSpc>
                <a:spcPct val="111997"/>
              </a:lnSpc>
              <a:spcBef>
                <a:spcPts val="0"/>
              </a:spcBef>
              <a:spcAft>
                <a:spcPts val="0"/>
              </a:spcAft>
              <a:buNone/>
            </a:pPr>
            <a:r>
              <a:rPr lang="en-US" sz="2400" i="0" u="none" strike="noStrike" cap="none" dirty="0">
                <a:solidFill>
                  <a:schemeClr val="tx1"/>
                </a:solidFill>
                <a:latin typeface="Times New Roman" panose="02020603050405020304" pitchFamily="18" charset="0"/>
                <a:ea typeface="Ubuntu"/>
                <a:cs typeface="Times New Roman" panose="02020603050405020304" pitchFamily="18" charset="0"/>
                <a:sym typeface="Ubuntu"/>
              </a:rPr>
              <a:t>Fig – k nearest neighbor</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5730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74"/>
        <p:cNvGrpSpPr/>
        <p:nvPr/>
      </p:nvGrpSpPr>
      <p:grpSpPr>
        <a:xfrm>
          <a:off x="0" y="0"/>
          <a:ext cx="0" cy="0"/>
          <a:chOff x="0" y="0"/>
          <a:chExt cx="0" cy="0"/>
        </a:xfrm>
      </p:grpSpPr>
      <p:sp>
        <p:nvSpPr>
          <p:cNvPr id="201" name="Google Shape;201;p7"/>
          <p:cNvSpPr txBox="1"/>
          <p:nvPr/>
        </p:nvSpPr>
        <p:spPr>
          <a:xfrm>
            <a:off x="1279125" y="619145"/>
            <a:ext cx="9804626"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i="0" u="none" strike="noStrike" cap="none" dirty="0">
                <a:solidFill>
                  <a:srgbClr val="6600CC"/>
                </a:solidFill>
                <a:latin typeface="Ubuntu"/>
                <a:ea typeface="Ubuntu"/>
                <a:cs typeface="Ubuntu"/>
                <a:sym typeface="Ubuntu"/>
              </a:rPr>
              <a:t>Research Outcome</a:t>
            </a:r>
            <a:endParaRPr dirty="0">
              <a:solidFill>
                <a:srgbClr val="6600CC"/>
              </a:solidFill>
            </a:endParaRPr>
          </a:p>
        </p:txBody>
      </p:sp>
      <p:sp>
        <p:nvSpPr>
          <p:cNvPr id="2" name="TextBox 1">
            <a:extLst>
              <a:ext uri="{FF2B5EF4-FFF2-40B4-BE49-F238E27FC236}">
                <a16:creationId xmlns:a16="http://schemas.microsoft.com/office/drawing/2014/main" id="{5144B710-7A0B-93E3-47E8-6D2A3ADF5113}"/>
              </a:ext>
            </a:extLst>
          </p:cNvPr>
          <p:cNvSpPr txBox="1"/>
          <p:nvPr/>
        </p:nvSpPr>
        <p:spPr>
          <a:xfrm>
            <a:off x="2440138" y="3575115"/>
            <a:ext cx="13418170" cy="2862322"/>
          </a:xfrm>
          <a:prstGeom prst="rect">
            <a:avLst/>
          </a:prstGeom>
          <a:noFill/>
        </p:spPr>
        <p:txBody>
          <a:bodyPr wrap="square" rtlCol="0">
            <a:spAutoFit/>
          </a:bodyPr>
          <a:lstStyle/>
          <a:p>
            <a:pPr marL="457200" indent="-457200">
              <a:lnSpc>
                <a:spcPct val="200000"/>
              </a:lnSpc>
              <a:buFont typeface="Wingdings" panose="05000000000000000000" pitchFamily="2" charset="2"/>
              <a:buChar char="v"/>
            </a:pPr>
            <a:r>
              <a:rPr lang="en-US" sz="3000" dirty="0">
                <a:solidFill>
                  <a:schemeClr val="tx1"/>
                </a:solidFill>
                <a:latin typeface="Times New Roman" panose="02020603050405020304" pitchFamily="18" charset="0"/>
                <a:cs typeface="Times New Roman" panose="02020603050405020304" pitchFamily="18" charset="0"/>
              </a:rPr>
              <a:t>We are not </a:t>
            </a:r>
            <a:r>
              <a:rPr lang="en-US" sz="3000" b="0" i="0" dirty="0">
                <a:solidFill>
                  <a:schemeClr val="tx1"/>
                </a:solidFill>
                <a:effectLst/>
                <a:latin typeface="Times New Roman" panose="02020603050405020304" pitchFamily="18" charset="0"/>
                <a:cs typeface="Times New Roman" panose="02020603050405020304" pitchFamily="18" charset="0"/>
              </a:rPr>
              <a:t>aiming to challenge medical professionals, our primarily focuses on providing users with the ability to independently verify their outcomes through an web based application.</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3" name="Google Shape;236;p10">
            <a:extLst>
              <a:ext uri="{FF2B5EF4-FFF2-40B4-BE49-F238E27FC236}">
                <a16:creationId xmlns:a16="http://schemas.microsoft.com/office/drawing/2014/main" id="{61E032FA-3393-B8C1-784F-F690EAA13307}"/>
              </a:ext>
            </a:extLst>
          </p:cNvPr>
          <p:cNvPicPr preferRelativeResize="0"/>
          <p:nvPr/>
        </p:nvPicPr>
        <p:blipFill rotWithShape="1">
          <a:blip r:embed="rId3">
            <a:alphaModFix/>
          </a:blip>
          <a:srcRect l="26577" t="3374" r="26223" b="7347"/>
          <a:stretch/>
        </p:blipFill>
        <p:spPr>
          <a:xfrm>
            <a:off x="14504164" y="6338965"/>
            <a:ext cx="3783836" cy="3948035"/>
          </a:xfrm>
          <a:prstGeom prst="rect">
            <a:avLst/>
          </a:prstGeom>
          <a:noFill/>
          <a:ln>
            <a:noFill/>
          </a:ln>
        </p:spPr>
      </p:pic>
      <p:sp>
        <p:nvSpPr>
          <p:cNvPr id="5" name="Rectangle 4"/>
          <p:cNvSpPr/>
          <p:nvPr/>
        </p:nvSpPr>
        <p:spPr>
          <a:xfrm>
            <a:off x="16160735" y="-142592"/>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492040" y="234425"/>
            <a:ext cx="516835" cy="769441"/>
          </a:xfrm>
          <a:prstGeom prst="rect">
            <a:avLst/>
          </a:prstGeom>
          <a:noFill/>
        </p:spPr>
        <p:txBody>
          <a:bodyPr wrap="square" rtlCol="0">
            <a:spAutoFit/>
          </a:bodyPr>
          <a:lstStyle/>
          <a:p>
            <a:r>
              <a:rPr lang="en-US" sz="4400" b="1" dirty="0">
                <a:solidFill>
                  <a:schemeClr val="tx1"/>
                </a:solidFill>
                <a:latin typeface="Times New Roman" panose="02020603050405020304" pitchFamily="18" charset="0"/>
                <a:cs typeface="Times New Roman" panose="02020603050405020304" pitchFamily="18" charset="0"/>
              </a:rPr>
              <a:t>8</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8" name="TextBox 7"/>
          <p:cNvSpPr txBox="1"/>
          <p:nvPr/>
        </p:nvSpPr>
        <p:spPr>
          <a:xfrm>
            <a:off x="16651066" y="297766"/>
            <a:ext cx="516835" cy="769441"/>
          </a:xfrm>
          <a:prstGeom prst="rect">
            <a:avLst/>
          </a:prstGeom>
          <a:noFill/>
        </p:spPr>
        <p:txBody>
          <a:bodyPr wrap="square" rtlCol="0">
            <a:spAutoFit/>
          </a:bodyPr>
          <a:lstStyle/>
          <a:p>
            <a:pPr algn="ctr"/>
            <a:r>
              <a:rPr lang="en-US" sz="4400" b="1" dirty="0" smtClean="0">
                <a:solidFill>
                  <a:schemeClr val="tx1"/>
                </a:solidFill>
                <a:latin typeface="Times New Roman" panose="02020603050405020304" pitchFamily="18" charset="0"/>
                <a:cs typeface="Times New Roman" panose="02020603050405020304" pitchFamily="18" charset="0"/>
              </a:rPr>
              <a:t>9</a:t>
            </a:r>
            <a:endParaRPr lang="en-US" sz="4400" b="1"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66" y="2886638"/>
            <a:ext cx="8164286" cy="623622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5806" y="2886638"/>
            <a:ext cx="8859248" cy="6236220"/>
          </a:xfrm>
          <a:prstGeom prst="rect">
            <a:avLst/>
          </a:prstGeom>
        </p:spPr>
      </p:pic>
      <p:sp>
        <p:nvSpPr>
          <p:cNvPr id="10" name="TextBox 9">
            <a:extLst>
              <a:ext uri="{FF2B5EF4-FFF2-40B4-BE49-F238E27FC236}">
                <a16:creationId xmlns:a16="http://schemas.microsoft.com/office/drawing/2014/main" id="{FD3922C6-7D79-36D1-F7D4-96C350507D4A}"/>
              </a:ext>
            </a:extLst>
          </p:cNvPr>
          <p:cNvSpPr txBox="1"/>
          <p:nvPr/>
        </p:nvSpPr>
        <p:spPr>
          <a:xfrm>
            <a:off x="960220" y="1785553"/>
            <a:ext cx="2342308" cy="553998"/>
          </a:xfrm>
          <a:prstGeom prst="rect">
            <a:avLst/>
          </a:prstGeom>
          <a:noFill/>
        </p:spPr>
        <p:txBody>
          <a:bodyPr wrap="none" rtlCol="0">
            <a:spAutoFit/>
          </a:bodyPr>
          <a:lstStyle/>
          <a:p>
            <a:r>
              <a:rPr lang="en-US" sz="3000" b="1" dirty="0" smtClean="0">
                <a:latin typeface="Times New Roman" panose="02020603050405020304" pitchFamily="18" charset="0"/>
                <a:cs typeface="Times New Roman" panose="02020603050405020304" pitchFamily="18" charset="0"/>
              </a:rPr>
              <a:t>1. </a:t>
            </a:r>
            <a:r>
              <a:rPr lang="en-US" sz="3000" b="1" dirty="0" smtClean="0">
                <a:latin typeface="Times New Roman" panose="02020603050405020304" pitchFamily="18" charset="0"/>
                <a:cs typeface="Times New Roman" panose="02020603050405020304" pitchFamily="18" charset="0"/>
              </a:rPr>
              <a:t>Back-End</a:t>
            </a:r>
            <a:r>
              <a:rPr lang="en-US" sz="3000" b="1" dirty="0" smtClean="0">
                <a:latin typeface="Times New Roman" panose="02020603050405020304" pitchFamily="18" charset="0"/>
                <a:cs typeface="Times New Roman" panose="02020603050405020304" pitchFamily="18" charset="0"/>
              </a:rPr>
              <a:t>:</a:t>
            </a:r>
            <a:endParaRPr lang="en-US" sz="3000" b="1"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D3922C6-7D79-36D1-F7D4-96C350507D4A}"/>
              </a:ext>
            </a:extLst>
          </p:cNvPr>
          <p:cNvSpPr txBox="1"/>
          <p:nvPr/>
        </p:nvSpPr>
        <p:spPr>
          <a:xfrm>
            <a:off x="2815700" y="9357656"/>
            <a:ext cx="3212739" cy="553998"/>
          </a:xfrm>
          <a:prstGeom prst="rect">
            <a:avLst/>
          </a:prstGeom>
          <a:noFill/>
        </p:spPr>
        <p:txBody>
          <a:bodyPr wrap="none" rtlCol="0">
            <a:spAutoFit/>
          </a:bodyPr>
          <a:lstStyle/>
          <a:p>
            <a:r>
              <a:rPr lang="en-US" sz="3000" dirty="0" smtClean="0">
                <a:latin typeface="Times New Roman" panose="02020603050405020304" pitchFamily="18" charset="0"/>
                <a:cs typeface="Times New Roman" panose="02020603050405020304" pitchFamily="18" charset="0"/>
              </a:rPr>
              <a:t>Fig - Outlier Detect</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D3922C6-7D79-36D1-F7D4-96C350507D4A}"/>
              </a:ext>
            </a:extLst>
          </p:cNvPr>
          <p:cNvSpPr txBox="1"/>
          <p:nvPr/>
        </p:nvSpPr>
        <p:spPr>
          <a:xfrm>
            <a:off x="11819809" y="9357656"/>
            <a:ext cx="3490058" cy="553998"/>
          </a:xfrm>
          <a:prstGeom prst="rect">
            <a:avLst/>
          </a:prstGeom>
          <a:noFill/>
        </p:spPr>
        <p:txBody>
          <a:bodyPr wrap="none" rtlCol="0">
            <a:spAutoFit/>
          </a:bodyPr>
          <a:lstStyle/>
          <a:p>
            <a:r>
              <a:rPr lang="en-US" sz="3000" dirty="0" smtClean="0">
                <a:latin typeface="Times New Roman" panose="02020603050405020304" pitchFamily="18" charset="0"/>
                <a:cs typeface="Times New Roman" panose="02020603050405020304" pitchFamily="18" charset="0"/>
              </a:rPr>
              <a:t>Fig - Outlier Remove</a:t>
            </a:r>
            <a:endParaRPr lang="en-US" sz="3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51683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429566" y="316383"/>
            <a:ext cx="983791"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10</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D3922C6-7D79-36D1-F7D4-96C350507D4A}"/>
              </a:ext>
            </a:extLst>
          </p:cNvPr>
          <p:cNvSpPr txBox="1"/>
          <p:nvPr/>
        </p:nvSpPr>
        <p:spPr>
          <a:xfrm>
            <a:off x="2527763" y="8460674"/>
            <a:ext cx="2451312" cy="553998"/>
          </a:xfrm>
          <a:prstGeom prst="rect">
            <a:avLst/>
          </a:prstGeom>
          <a:noFill/>
        </p:spPr>
        <p:txBody>
          <a:bodyPr wrap="none" rtlCol="0">
            <a:spAutoFit/>
          </a:bodyPr>
          <a:lstStyle/>
          <a:p>
            <a:r>
              <a:rPr lang="en-US" sz="3000" dirty="0" smtClean="0">
                <a:latin typeface="Times New Roman" panose="02020603050405020304" pitchFamily="18" charset="0"/>
                <a:cs typeface="Times New Roman" panose="02020603050405020304" pitchFamily="18" charset="0"/>
              </a:rPr>
              <a:t>Fig - </a:t>
            </a:r>
            <a:r>
              <a:rPr lang="en-US" sz="3000" dirty="0" err="1" smtClean="0">
                <a:latin typeface="Times New Roman" panose="02020603050405020304" pitchFamily="18" charset="0"/>
                <a:cs typeface="Times New Roman" panose="02020603050405020304" pitchFamily="18" charset="0"/>
              </a:rPr>
              <a:t>Heatmap</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D3922C6-7D79-36D1-F7D4-96C350507D4A}"/>
              </a:ext>
            </a:extLst>
          </p:cNvPr>
          <p:cNvSpPr txBox="1"/>
          <p:nvPr/>
        </p:nvSpPr>
        <p:spPr>
          <a:xfrm>
            <a:off x="11667409" y="8460674"/>
            <a:ext cx="3616696" cy="553998"/>
          </a:xfrm>
          <a:prstGeom prst="rect">
            <a:avLst/>
          </a:prstGeom>
          <a:noFill/>
        </p:spPr>
        <p:txBody>
          <a:bodyPr wrap="none" rtlCol="0">
            <a:spAutoFit/>
          </a:bodyPr>
          <a:lstStyle/>
          <a:p>
            <a:r>
              <a:rPr lang="en-US" sz="3000" dirty="0" smtClean="0">
                <a:latin typeface="Times New Roman" panose="02020603050405020304" pitchFamily="18" charset="0"/>
                <a:cs typeface="Times New Roman" panose="02020603050405020304" pitchFamily="18" charset="0"/>
              </a:rPr>
              <a:t>Fig – Accuracy Graph</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3" y="1995345"/>
            <a:ext cx="6831880" cy="633875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9464" y="1995345"/>
            <a:ext cx="9999393" cy="6465329"/>
          </a:xfrm>
          <a:prstGeom prst="rect">
            <a:avLst/>
          </a:prstGeom>
        </p:spPr>
      </p:pic>
      <p:sp>
        <p:nvSpPr>
          <p:cNvPr id="4" name="TextBox 3"/>
          <p:cNvSpPr txBox="1"/>
          <p:nvPr/>
        </p:nvSpPr>
        <p:spPr>
          <a:xfrm>
            <a:off x="9036451" y="2889188"/>
            <a:ext cx="1143262" cy="446276"/>
          </a:xfrm>
          <a:prstGeom prst="rect">
            <a:avLst/>
          </a:prstGeom>
          <a:noFill/>
        </p:spPr>
        <p:txBody>
          <a:bodyPr wrap="none" rtlCol="0">
            <a:spAutoFit/>
          </a:bodyPr>
          <a:lstStyle/>
          <a:p>
            <a:r>
              <a:rPr lang="en-US" sz="2300" b="1" dirty="0" smtClean="0">
                <a:solidFill>
                  <a:schemeClr val="bg1"/>
                </a:solidFill>
                <a:latin typeface="Times New Roman" panose="02020603050405020304" pitchFamily="18" charset="0"/>
                <a:cs typeface="Times New Roman" panose="02020603050405020304" pitchFamily="18" charset="0"/>
              </a:rPr>
              <a:t>68.75%</a:t>
            </a:r>
            <a:endParaRPr lang="en-US" sz="2300" b="1"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0446846" y="2744428"/>
            <a:ext cx="1143262" cy="446276"/>
          </a:xfrm>
          <a:prstGeom prst="rect">
            <a:avLst/>
          </a:prstGeom>
          <a:noFill/>
        </p:spPr>
        <p:txBody>
          <a:bodyPr wrap="none" rtlCol="0">
            <a:spAutoFit/>
          </a:bodyPr>
          <a:lstStyle/>
          <a:p>
            <a:r>
              <a:rPr lang="en-US" sz="2300" b="1" dirty="0" smtClean="0">
                <a:solidFill>
                  <a:schemeClr val="bg1"/>
                </a:solidFill>
                <a:latin typeface="Times New Roman" panose="02020603050405020304" pitchFamily="18" charset="0"/>
                <a:cs typeface="Times New Roman" panose="02020603050405020304" pitchFamily="18" charset="0"/>
              </a:rPr>
              <a:t>71.53%</a:t>
            </a:r>
            <a:endParaRPr lang="en-US" sz="2300" b="1" dirty="0">
              <a:solidFill>
                <a:schemeClr val="bg1"/>
              </a:solidFill>
              <a:latin typeface="Times New Roman" panose="02020603050405020304" pitchFamily="18" charset="0"/>
              <a:cs typeface="Times New Roman" panose="02020603050405020304" pitchFamily="18" charset="0"/>
            </a:endParaRPr>
          </a:p>
        </p:txBody>
      </p:sp>
      <p:sp>
        <p:nvSpPr>
          <p:cNvPr id="13" name="TextBox 12"/>
          <p:cNvSpPr txBox="1"/>
          <p:nvPr/>
        </p:nvSpPr>
        <p:spPr>
          <a:xfrm>
            <a:off x="11918213" y="3448592"/>
            <a:ext cx="1143262" cy="446276"/>
          </a:xfrm>
          <a:prstGeom prst="rect">
            <a:avLst/>
          </a:prstGeom>
          <a:noFill/>
        </p:spPr>
        <p:txBody>
          <a:bodyPr wrap="none" rtlCol="0">
            <a:spAutoFit/>
          </a:bodyPr>
          <a:lstStyle/>
          <a:p>
            <a:r>
              <a:rPr lang="en-US" sz="2300" b="1" dirty="0" smtClean="0">
                <a:solidFill>
                  <a:schemeClr val="bg1"/>
                </a:solidFill>
                <a:latin typeface="Times New Roman" panose="02020603050405020304" pitchFamily="18" charset="0"/>
                <a:cs typeface="Times New Roman" panose="02020603050405020304" pitchFamily="18" charset="0"/>
              </a:rPr>
              <a:t>61.11%</a:t>
            </a:r>
            <a:endParaRPr lang="en-US" sz="2300" b="1" dirty="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13330298" y="2889188"/>
            <a:ext cx="1143262" cy="446276"/>
          </a:xfrm>
          <a:prstGeom prst="rect">
            <a:avLst/>
          </a:prstGeom>
          <a:noFill/>
        </p:spPr>
        <p:txBody>
          <a:bodyPr wrap="none" rtlCol="0">
            <a:spAutoFit/>
          </a:bodyPr>
          <a:lstStyle/>
          <a:p>
            <a:r>
              <a:rPr lang="en-US" sz="2300" b="1" dirty="0" smtClean="0">
                <a:solidFill>
                  <a:schemeClr val="bg1"/>
                </a:solidFill>
                <a:latin typeface="Times New Roman" panose="02020603050405020304" pitchFamily="18" charset="0"/>
                <a:cs typeface="Times New Roman" panose="02020603050405020304" pitchFamily="18" charset="0"/>
              </a:rPr>
              <a:t>68.75%</a:t>
            </a:r>
            <a:endParaRPr lang="en-US" sz="2300" b="1" dirty="0">
              <a:solidFill>
                <a:schemeClr val="bg1"/>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14763704" y="2989253"/>
            <a:ext cx="1143262" cy="446276"/>
          </a:xfrm>
          <a:prstGeom prst="rect">
            <a:avLst/>
          </a:prstGeom>
          <a:noFill/>
        </p:spPr>
        <p:txBody>
          <a:bodyPr wrap="none" rtlCol="0">
            <a:spAutoFit/>
          </a:bodyPr>
          <a:lstStyle/>
          <a:p>
            <a:r>
              <a:rPr lang="en-US" sz="2300" b="1" dirty="0" smtClean="0">
                <a:solidFill>
                  <a:schemeClr val="bg1"/>
                </a:solidFill>
                <a:latin typeface="Times New Roman" panose="02020603050405020304" pitchFamily="18" charset="0"/>
                <a:cs typeface="Times New Roman" panose="02020603050405020304" pitchFamily="18" charset="0"/>
              </a:rPr>
              <a:t>68.06%</a:t>
            </a:r>
            <a:endParaRPr lang="en-US" sz="2300" b="1" dirty="0">
              <a:solidFill>
                <a:schemeClr val="bg1"/>
              </a:solidFill>
              <a:latin typeface="Times New Roman" panose="02020603050405020304" pitchFamily="18" charset="0"/>
              <a:cs typeface="Times New Roman" panose="02020603050405020304" pitchFamily="18" charset="0"/>
            </a:endParaRPr>
          </a:p>
        </p:txBody>
      </p:sp>
      <p:sp>
        <p:nvSpPr>
          <p:cNvPr id="19" name="TextBox 18"/>
          <p:cNvSpPr txBox="1"/>
          <p:nvPr/>
        </p:nvSpPr>
        <p:spPr>
          <a:xfrm>
            <a:off x="16233913" y="2889188"/>
            <a:ext cx="1143262" cy="446276"/>
          </a:xfrm>
          <a:prstGeom prst="rect">
            <a:avLst/>
          </a:prstGeom>
          <a:noFill/>
        </p:spPr>
        <p:txBody>
          <a:bodyPr wrap="none" rtlCol="0">
            <a:spAutoFit/>
          </a:bodyPr>
          <a:lstStyle/>
          <a:p>
            <a:r>
              <a:rPr lang="en-US" sz="2300" b="1" dirty="0" smtClean="0">
                <a:solidFill>
                  <a:schemeClr val="bg1"/>
                </a:solidFill>
                <a:latin typeface="Times New Roman" panose="02020603050405020304" pitchFamily="18" charset="0"/>
                <a:cs typeface="Times New Roman" panose="02020603050405020304" pitchFamily="18" charset="0"/>
              </a:rPr>
              <a:t>69.44%</a:t>
            </a:r>
            <a:endParaRPr lang="en-US" sz="23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619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429566" y="316383"/>
            <a:ext cx="983791"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11</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D3922C6-7D79-36D1-F7D4-96C350507D4A}"/>
              </a:ext>
            </a:extLst>
          </p:cNvPr>
          <p:cNvSpPr txBox="1"/>
          <p:nvPr/>
        </p:nvSpPr>
        <p:spPr>
          <a:xfrm>
            <a:off x="1770117" y="2255816"/>
            <a:ext cx="3756156" cy="553998"/>
          </a:xfrm>
          <a:prstGeom prst="rect">
            <a:avLst/>
          </a:prstGeom>
          <a:noFill/>
        </p:spPr>
        <p:txBody>
          <a:bodyPr wrap="none" rtlCol="0">
            <a:spAutoFit/>
          </a:bodyPr>
          <a:lstStyle/>
          <a:p>
            <a:pPr marL="457200" indent="-457200">
              <a:buFont typeface="Wingdings" panose="05000000000000000000" pitchFamily="2" charset="2"/>
              <a:buChar char="q"/>
            </a:pPr>
            <a:r>
              <a:rPr lang="en-US" sz="3000" b="1" dirty="0" smtClean="0">
                <a:latin typeface="Times New Roman" panose="02020603050405020304" pitchFamily="18" charset="0"/>
                <a:cs typeface="Times New Roman" panose="02020603050405020304" pitchFamily="18" charset="0"/>
              </a:rPr>
              <a:t>Ensemble Method:</a:t>
            </a:r>
            <a:endParaRPr lang="en-US" sz="3000" b="1"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D3922C6-7D79-36D1-F7D4-96C350507D4A}"/>
              </a:ext>
            </a:extLst>
          </p:cNvPr>
          <p:cNvSpPr txBox="1"/>
          <p:nvPr/>
        </p:nvSpPr>
        <p:spPr>
          <a:xfrm>
            <a:off x="10365163" y="7506485"/>
            <a:ext cx="4711546" cy="553998"/>
          </a:xfrm>
          <a:prstGeom prst="rect">
            <a:avLst/>
          </a:prstGeom>
          <a:noFill/>
        </p:spPr>
        <p:txBody>
          <a:bodyPr wrap="none" rtlCol="0">
            <a:spAutoFit/>
          </a:bodyPr>
          <a:lstStyle/>
          <a:p>
            <a:r>
              <a:rPr lang="en-US" sz="3000" dirty="0" smtClean="0">
                <a:latin typeface="Times New Roman" panose="02020603050405020304" pitchFamily="18" charset="0"/>
                <a:cs typeface="Times New Roman" panose="02020603050405020304" pitchFamily="18" charset="0"/>
              </a:rPr>
              <a:t>Table – Classification Report</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D3922C6-7D79-36D1-F7D4-96C350507D4A}"/>
              </a:ext>
            </a:extLst>
          </p:cNvPr>
          <p:cNvSpPr txBox="1"/>
          <p:nvPr/>
        </p:nvSpPr>
        <p:spPr>
          <a:xfrm>
            <a:off x="2361688" y="3066985"/>
            <a:ext cx="5301451" cy="1015663"/>
          </a:xfrm>
          <a:prstGeom prst="rect">
            <a:avLst/>
          </a:prstGeom>
          <a:noFill/>
        </p:spPr>
        <p:txBody>
          <a:bodyPr wrap="none" rtlCol="0">
            <a:spAutoFit/>
          </a:bodyPr>
          <a:lstStyle/>
          <a:p>
            <a:pPr marL="514350" indent="-514350">
              <a:buAutoNum type="arabicPeriod"/>
            </a:pPr>
            <a:r>
              <a:rPr lang="en-US" sz="3000" dirty="0" smtClean="0">
                <a:latin typeface="Times New Roman" panose="02020603050405020304" pitchFamily="18" charset="0"/>
                <a:cs typeface="Times New Roman" panose="02020603050405020304" pitchFamily="18" charset="0"/>
              </a:rPr>
              <a:t>Hard Voting – 74% Accuracy</a:t>
            </a:r>
          </a:p>
          <a:p>
            <a:pPr marL="514350" indent="-514350">
              <a:buAutoNum type="arabicPeriod"/>
            </a:pPr>
            <a:r>
              <a:rPr lang="en-US" sz="3000" dirty="0" smtClean="0">
                <a:solidFill>
                  <a:schemeClr val="tx1"/>
                </a:solidFill>
                <a:latin typeface="Times New Roman" panose="02020603050405020304" pitchFamily="18" charset="0"/>
                <a:cs typeface="Times New Roman" panose="02020603050405020304" pitchFamily="18" charset="0"/>
              </a:rPr>
              <a:t>Soft Voting – 81% Accuracy</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970" y="4339819"/>
            <a:ext cx="5800169" cy="4458493"/>
          </a:xfrm>
          <a:prstGeom prst="rect">
            <a:avLst/>
          </a:prstGeom>
        </p:spPr>
      </p:pic>
      <p:sp>
        <p:nvSpPr>
          <p:cNvPr id="13" name="TextBox 12">
            <a:extLst>
              <a:ext uri="{FF2B5EF4-FFF2-40B4-BE49-F238E27FC236}">
                <a16:creationId xmlns:a16="http://schemas.microsoft.com/office/drawing/2014/main" id="{FD3922C6-7D79-36D1-F7D4-96C350507D4A}"/>
              </a:ext>
            </a:extLst>
          </p:cNvPr>
          <p:cNvSpPr txBox="1"/>
          <p:nvPr/>
        </p:nvSpPr>
        <p:spPr>
          <a:xfrm>
            <a:off x="3054020" y="8934842"/>
            <a:ext cx="3680816" cy="553998"/>
          </a:xfrm>
          <a:prstGeom prst="rect">
            <a:avLst/>
          </a:prstGeom>
          <a:noFill/>
        </p:spPr>
        <p:txBody>
          <a:bodyPr wrap="none" rtlCol="0">
            <a:spAutoFit/>
          </a:bodyPr>
          <a:lstStyle/>
          <a:p>
            <a:r>
              <a:rPr lang="en-US" sz="3000" dirty="0" smtClean="0">
                <a:latin typeface="Times New Roman" panose="02020603050405020304" pitchFamily="18" charset="0"/>
                <a:cs typeface="Times New Roman" panose="02020603050405020304" pitchFamily="18" charset="0"/>
              </a:rPr>
              <a:t>Fig – 2 types of voting</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3319869" y="5015707"/>
            <a:ext cx="1095607" cy="523220"/>
          </a:xfrm>
          <a:prstGeom prst="rect">
            <a:avLst/>
          </a:prstGeom>
          <a:noFill/>
        </p:spPr>
        <p:txBody>
          <a:bodyPr wrap="square" rtlCol="0">
            <a:spAutoFit/>
          </a:bodyPr>
          <a:lstStyle/>
          <a:p>
            <a:r>
              <a:rPr lang="en-US" sz="2800" b="1" dirty="0" smtClean="0">
                <a:solidFill>
                  <a:srgbClr val="0000FF"/>
                </a:solidFill>
                <a:latin typeface="Times New Roman" panose="02020603050405020304" pitchFamily="18" charset="0"/>
                <a:cs typeface="Times New Roman" panose="02020603050405020304" pitchFamily="18" charset="0"/>
              </a:rPr>
              <a:t>74%</a:t>
            </a:r>
            <a:endParaRPr lang="en-US" sz="2800" b="1" dirty="0">
              <a:solidFill>
                <a:srgbClr val="0000FF"/>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5887653" y="4754097"/>
            <a:ext cx="1035661" cy="523220"/>
          </a:xfrm>
          <a:prstGeom prst="rect">
            <a:avLst/>
          </a:prstGeom>
          <a:noFill/>
        </p:spPr>
        <p:txBody>
          <a:bodyPr wrap="square" rtlCol="0">
            <a:spAutoFit/>
          </a:bodyPr>
          <a:lstStyle/>
          <a:p>
            <a:r>
              <a:rPr lang="en-US" sz="2800" b="1" dirty="0" smtClean="0">
                <a:solidFill>
                  <a:schemeClr val="bg1"/>
                </a:solidFill>
                <a:latin typeface="Times New Roman" panose="02020603050405020304" pitchFamily="18" charset="0"/>
                <a:cs typeface="Times New Roman" panose="02020603050405020304" pitchFamily="18" charset="0"/>
              </a:rPr>
              <a:t>81%</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8520411" y="4339819"/>
            <a:ext cx="8401050" cy="3136338"/>
          </a:xfrm>
          <a:prstGeom prst="rect">
            <a:avLst/>
          </a:prstGeom>
        </p:spPr>
      </p:pic>
    </p:spTree>
    <p:extLst>
      <p:ext uri="{BB962C8B-B14F-4D97-AF65-F5344CB8AC3E}">
        <p14:creationId xmlns:p14="http://schemas.microsoft.com/office/powerpoint/2010/main" val="4173477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429566" y="316383"/>
            <a:ext cx="983791"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12</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3922C6-7D79-36D1-F7D4-96C350507D4A}"/>
              </a:ext>
            </a:extLst>
          </p:cNvPr>
          <p:cNvSpPr txBox="1"/>
          <p:nvPr/>
        </p:nvSpPr>
        <p:spPr>
          <a:xfrm>
            <a:off x="8101881" y="8712773"/>
            <a:ext cx="2909771" cy="553998"/>
          </a:xfrm>
          <a:prstGeom prst="rect">
            <a:avLst/>
          </a:prstGeom>
          <a:noFill/>
        </p:spPr>
        <p:txBody>
          <a:bodyPr wrap="none" rtlCol="0">
            <a:spAutoFit/>
          </a:bodyPr>
          <a:lstStyle/>
          <a:p>
            <a:r>
              <a:rPr lang="en-US" sz="3000" dirty="0" smtClean="0">
                <a:latin typeface="Times New Roman" panose="02020603050405020304" pitchFamily="18" charset="0"/>
                <a:cs typeface="Times New Roman" panose="02020603050405020304" pitchFamily="18" charset="0"/>
              </a:rPr>
              <a:t>Fig – ROC Curve</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017" y="1996729"/>
            <a:ext cx="9039497" cy="6501974"/>
          </a:xfrm>
          <a:prstGeom prst="rect">
            <a:avLst/>
          </a:prstGeom>
        </p:spPr>
      </p:pic>
    </p:spTree>
    <p:extLst>
      <p:ext uri="{BB962C8B-B14F-4D97-AF65-F5344CB8AC3E}">
        <p14:creationId xmlns:p14="http://schemas.microsoft.com/office/powerpoint/2010/main" val="2065248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429566" y="316383"/>
            <a:ext cx="983791"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13</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FD3922C6-7D79-36D1-F7D4-96C350507D4A}"/>
              </a:ext>
            </a:extLst>
          </p:cNvPr>
          <p:cNvSpPr txBox="1"/>
          <p:nvPr/>
        </p:nvSpPr>
        <p:spPr>
          <a:xfrm>
            <a:off x="1628616" y="1919189"/>
            <a:ext cx="2449710" cy="553998"/>
          </a:xfrm>
          <a:prstGeom prst="rect">
            <a:avLst/>
          </a:prstGeom>
          <a:noFill/>
        </p:spPr>
        <p:txBody>
          <a:bodyPr wrap="none" rtlCol="0">
            <a:spAutoFit/>
          </a:bodyPr>
          <a:lstStyle/>
          <a:p>
            <a:r>
              <a:rPr lang="en-US" sz="3000" b="1" dirty="0" smtClean="0">
                <a:latin typeface="Times New Roman" panose="02020603050405020304" pitchFamily="18" charset="0"/>
                <a:cs typeface="Times New Roman" panose="02020603050405020304" pitchFamily="18" charset="0"/>
              </a:rPr>
              <a:t>2. </a:t>
            </a:r>
            <a:r>
              <a:rPr lang="en-US" sz="3000" b="1" dirty="0" smtClean="0">
                <a:latin typeface="Times New Roman" panose="02020603050405020304" pitchFamily="18" charset="0"/>
                <a:cs typeface="Times New Roman" panose="02020603050405020304" pitchFamily="18" charset="0"/>
              </a:rPr>
              <a:t>Front-End</a:t>
            </a:r>
            <a:r>
              <a:rPr lang="en-US" sz="3000" b="1" dirty="0" smtClean="0">
                <a:latin typeface="Times New Roman" panose="02020603050405020304" pitchFamily="18" charset="0"/>
                <a:cs typeface="Times New Roman" panose="02020603050405020304" pitchFamily="18" charset="0"/>
              </a:rPr>
              <a:t>:</a:t>
            </a:r>
            <a:endParaRPr lang="en-US" sz="3000"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3922C6-7D79-36D1-F7D4-96C350507D4A}"/>
              </a:ext>
            </a:extLst>
          </p:cNvPr>
          <p:cNvSpPr txBox="1"/>
          <p:nvPr/>
        </p:nvSpPr>
        <p:spPr>
          <a:xfrm>
            <a:off x="8226472" y="8733541"/>
            <a:ext cx="3405099" cy="553998"/>
          </a:xfrm>
          <a:prstGeom prst="rect">
            <a:avLst/>
          </a:prstGeom>
          <a:noFill/>
        </p:spPr>
        <p:txBody>
          <a:bodyPr wrap="none" rtlCol="0">
            <a:spAutoFit/>
          </a:bodyPr>
          <a:lstStyle/>
          <a:p>
            <a:pPr algn="ctr"/>
            <a:r>
              <a:rPr lang="en-US" sz="3000" dirty="0" smtClean="0">
                <a:latin typeface="Times New Roman" panose="02020603050405020304" pitchFamily="18" charset="0"/>
                <a:cs typeface="Times New Roman" panose="02020603050405020304" pitchFamily="18" charset="0"/>
              </a:rPr>
              <a:t>Fig – Welcome Page</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631" y="2592170"/>
            <a:ext cx="12533983" cy="5885858"/>
          </a:xfrm>
          <a:prstGeom prst="rect">
            <a:avLst/>
          </a:prstGeom>
        </p:spPr>
      </p:pic>
    </p:spTree>
    <p:extLst>
      <p:ext uri="{BB962C8B-B14F-4D97-AF65-F5344CB8AC3E}">
        <p14:creationId xmlns:p14="http://schemas.microsoft.com/office/powerpoint/2010/main" val="3445728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429566" y="316383"/>
            <a:ext cx="983791"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14</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3922C6-7D79-36D1-F7D4-96C350507D4A}"/>
              </a:ext>
            </a:extLst>
          </p:cNvPr>
          <p:cNvSpPr txBox="1"/>
          <p:nvPr/>
        </p:nvSpPr>
        <p:spPr>
          <a:xfrm>
            <a:off x="7874214" y="8733541"/>
            <a:ext cx="2751074" cy="553998"/>
          </a:xfrm>
          <a:prstGeom prst="rect">
            <a:avLst/>
          </a:prstGeom>
          <a:noFill/>
        </p:spPr>
        <p:txBody>
          <a:bodyPr wrap="none" rtlCol="0">
            <a:spAutoFit/>
          </a:bodyPr>
          <a:lstStyle/>
          <a:p>
            <a:pPr algn="ctr"/>
            <a:r>
              <a:rPr lang="en-US" sz="3000" dirty="0" smtClean="0">
                <a:latin typeface="Times New Roman" panose="02020603050405020304" pitchFamily="18" charset="0"/>
                <a:cs typeface="Times New Roman" panose="02020603050405020304" pitchFamily="18" charset="0"/>
              </a:rPr>
              <a:t>Fig – Homepage</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204" y="2112176"/>
            <a:ext cx="13456639" cy="6319130"/>
          </a:xfrm>
          <a:prstGeom prst="rect">
            <a:avLst/>
          </a:prstGeom>
        </p:spPr>
      </p:pic>
    </p:spTree>
    <p:extLst>
      <p:ext uri="{BB962C8B-B14F-4D97-AF65-F5344CB8AC3E}">
        <p14:creationId xmlns:p14="http://schemas.microsoft.com/office/powerpoint/2010/main" val="19005316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429566" y="316383"/>
            <a:ext cx="983791"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15</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3922C6-7D79-36D1-F7D4-96C350507D4A}"/>
              </a:ext>
            </a:extLst>
          </p:cNvPr>
          <p:cNvSpPr txBox="1"/>
          <p:nvPr/>
        </p:nvSpPr>
        <p:spPr>
          <a:xfrm>
            <a:off x="7205771" y="8733541"/>
            <a:ext cx="4087979" cy="553998"/>
          </a:xfrm>
          <a:prstGeom prst="rect">
            <a:avLst/>
          </a:prstGeom>
          <a:noFill/>
        </p:spPr>
        <p:txBody>
          <a:bodyPr wrap="none" rtlCol="0">
            <a:spAutoFit/>
          </a:bodyPr>
          <a:lstStyle/>
          <a:p>
            <a:pPr algn="ctr"/>
            <a:r>
              <a:rPr lang="en-US" sz="3000" dirty="0" smtClean="0">
                <a:latin typeface="Times New Roman" panose="02020603050405020304" pitchFamily="18" charset="0"/>
                <a:cs typeface="Times New Roman" panose="02020603050405020304" pitchFamily="18" charset="0"/>
              </a:rPr>
              <a:t>Fig – Error in Input Filed</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563" y="2016306"/>
            <a:ext cx="13175625" cy="6187168"/>
          </a:xfrm>
          <a:prstGeom prst="rect">
            <a:avLst/>
          </a:prstGeom>
        </p:spPr>
      </p:pic>
    </p:spTree>
    <p:extLst>
      <p:ext uri="{BB962C8B-B14F-4D97-AF65-F5344CB8AC3E}">
        <p14:creationId xmlns:p14="http://schemas.microsoft.com/office/powerpoint/2010/main" val="2386812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6" name="Google Shape;85;p1">
            <a:extLst>
              <a:ext uri="{FF2B5EF4-FFF2-40B4-BE49-F238E27FC236}">
                <a16:creationId xmlns:a16="http://schemas.microsoft.com/office/drawing/2014/main" id="{84EF7A81-0852-0890-7387-5C4F19548708}"/>
              </a:ext>
            </a:extLst>
          </p:cNvPr>
          <p:cNvSpPr/>
          <p:nvPr/>
        </p:nvSpPr>
        <p:spPr>
          <a:xfrm>
            <a:off x="14763534" y="7746905"/>
            <a:ext cx="5358152" cy="5032416"/>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2">
              <a:lumMod val="60000"/>
              <a:lumOff val="40000"/>
            </a:schemeClr>
          </a:solidFill>
          <a:ln>
            <a:solidFill>
              <a:srgbClr val="558E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txBox="1"/>
          <p:nvPr/>
        </p:nvSpPr>
        <p:spPr>
          <a:xfrm>
            <a:off x="4541910" y="1480566"/>
            <a:ext cx="9123986"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dirty="0" smtClean="0">
                <a:solidFill>
                  <a:srgbClr val="558ED5"/>
                </a:solidFill>
                <a:latin typeface="Ubuntu"/>
                <a:sym typeface="Ubuntu"/>
              </a:rPr>
              <a:t>Thank you to our</a:t>
            </a:r>
            <a:endParaRPr dirty="0">
              <a:solidFill>
                <a:srgbClr val="558ED5"/>
              </a:solidFill>
            </a:endParaRPr>
          </a:p>
        </p:txBody>
      </p:sp>
      <p:sp>
        <p:nvSpPr>
          <p:cNvPr id="5" name="TextBox 4">
            <a:extLst>
              <a:ext uri="{FF2B5EF4-FFF2-40B4-BE49-F238E27FC236}">
                <a16:creationId xmlns:a16="http://schemas.microsoft.com/office/drawing/2014/main" id="{6A662996-2827-A613-8672-91FDBA08EA84}"/>
              </a:ext>
            </a:extLst>
          </p:cNvPr>
          <p:cNvSpPr txBox="1"/>
          <p:nvPr/>
        </p:nvSpPr>
        <p:spPr>
          <a:xfrm>
            <a:off x="6228107" y="4121579"/>
            <a:ext cx="6073069" cy="3416320"/>
          </a:xfrm>
          <a:prstGeom prst="rect">
            <a:avLst/>
          </a:prstGeom>
          <a:noFill/>
        </p:spPr>
        <p:txBody>
          <a:bodyPr wrap="square" rtlCol="0">
            <a:spAutoFit/>
          </a:bodyPr>
          <a:lstStyle/>
          <a:p>
            <a:pPr algn="ctr"/>
            <a:r>
              <a:rPr lang="en-US" sz="5400" b="1" dirty="0">
                <a:solidFill>
                  <a:schemeClr val="tx1"/>
                </a:solidFill>
                <a:latin typeface="Times New Roman" panose="02020603050405020304" pitchFamily="18" charset="0"/>
                <a:cs typeface="Times New Roman" panose="02020603050405020304" pitchFamily="18" charset="0"/>
              </a:rPr>
              <a:t> </a:t>
            </a:r>
            <a:r>
              <a:rPr lang="en-US" sz="5400" b="1" i="0" dirty="0" smtClean="0">
                <a:solidFill>
                  <a:schemeClr val="tx1"/>
                </a:solidFill>
                <a:effectLst/>
                <a:latin typeface="Times New Roman" panose="02020603050405020304" pitchFamily="18" charset="0"/>
                <a:cs typeface="Times New Roman" panose="02020603050405020304" pitchFamily="18" charset="0"/>
              </a:rPr>
              <a:t>Supervisor</a:t>
            </a:r>
            <a:endParaRPr lang="en-US" sz="5400" b="1" i="0" dirty="0" smtClean="0">
              <a:solidFill>
                <a:schemeClr val="tx1"/>
              </a:solidFill>
              <a:effectLst/>
              <a:latin typeface="Times New Roman" panose="02020603050405020304" pitchFamily="18" charset="0"/>
              <a:cs typeface="Times New Roman" panose="02020603050405020304" pitchFamily="18" charset="0"/>
            </a:endParaRPr>
          </a:p>
          <a:p>
            <a:pPr algn="ctr"/>
            <a:r>
              <a:rPr lang="en-US" sz="5400" dirty="0" smtClean="0">
                <a:solidFill>
                  <a:schemeClr val="tx1"/>
                </a:solidFill>
                <a:latin typeface="Times New Roman" panose="02020603050405020304" pitchFamily="18" charset="0"/>
                <a:cs typeface="Times New Roman" panose="02020603050405020304" pitchFamily="18" charset="0"/>
              </a:rPr>
              <a:t>Mr. Sudipto Chaki </a:t>
            </a:r>
          </a:p>
          <a:p>
            <a:pPr algn="ctr"/>
            <a:r>
              <a:rPr lang="en-US" sz="5400" dirty="0" smtClean="0">
                <a:solidFill>
                  <a:schemeClr val="tx1"/>
                </a:solidFill>
                <a:latin typeface="Times New Roman" panose="02020603050405020304" pitchFamily="18" charset="0"/>
                <a:cs typeface="Times New Roman" panose="02020603050405020304" pitchFamily="18" charset="0"/>
              </a:rPr>
              <a:t>Assistant Professor </a:t>
            </a:r>
            <a:br>
              <a:rPr lang="en-US" sz="5400" dirty="0" smtClean="0">
                <a:solidFill>
                  <a:schemeClr val="tx1"/>
                </a:solidFill>
                <a:latin typeface="Times New Roman" panose="02020603050405020304" pitchFamily="18" charset="0"/>
                <a:cs typeface="Times New Roman" panose="02020603050405020304" pitchFamily="18" charset="0"/>
              </a:rPr>
            </a:br>
            <a:r>
              <a:rPr lang="en-US" sz="5400" dirty="0" smtClean="0">
                <a:solidFill>
                  <a:schemeClr val="tx1"/>
                </a:solidFill>
                <a:latin typeface="Times New Roman" panose="02020603050405020304" pitchFamily="18" charset="0"/>
                <a:cs typeface="Times New Roman" panose="02020603050405020304" pitchFamily="18" charset="0"/>
              </a:rPr>
              <a:t>Dept. of CSE, BUBT</a:t>
            </a:r>
            <a:endParaRPr lang="en-US" sz="5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429566" y="316383"/>
            <a:ext cx="983791"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16</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3922C6-7D79-36D1-F7D4-96C350507D4A}"/>
              </a:ext>
            </a:extLst>
          </p:cNvPr>
          <p:cNvSpPr txBox="1"/>
          <p:nvPr/>
        </p:nvSpPr>
        <p:spPr>
          <a:xfrm>
            <a:off x="6329727" y="8733541"/>
            <a:ext cx="5840061" cy="553998"/>
          </a:xfrm>
          <a:prstGeom prst="rect">
            <a:avLst/>
          </a:prstGeom>
          <a:noFill/>
        </p:spPr>
        <p:txBody>
          <a:bodyPr wrap="none" rtlCol="0">
            <a:spAutoFit/>
          </a:bodyPr>
          <a:lstStyle/>
          <a:p>
            <a:pPr algn="ctr"/>
            <a:r>
              <a:rPr lang="en-US" sz="3000" dirty="0" smtClean="0">
                <a:latin typeface="Times New Roman" panose="02020603050405020304" pitchFamily="18" charset="0"/>
                <a:cs typeface="Times New Roman" panose="02020603050405020304" pitchFamily="18" charset="0"/>
              </a:rPr>
              <a:t>Fig – Providing User </a:t>
            </a:r>
            <a:r>
              <a:rPr lang="en-US" sz="3000" dirty="0" smtClean="0">
                <a:latin typeface="Times New Roman" panose="02020603050405020304" pitchFamily="18" charset="0"/>
                <a:cs typeface="Times New Roman" panose="02020603050405020304" pitchFamily="18" charset="0"/>
              </a:rPr>
              <a:t>Information 01</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116" y="2067505"/>
            <a:ext cx="13588797" cy="6381190"/>
          </a:xfrm>
          <a:prstGeom prst="rect">
            <a:avLst/>
          </a:prstGeom>
        </p:spPr>
      </p:pic>
    </p:spTree>
    <p:extLst>
      <p:ext uri="{BB962C8B-B14F-4D97-AF65-F5344CB8AC3E}">
        <p14:creationId xmlns:p14="http://schemas.microsoft.com/office/powerpoint/2010/main" val="38563620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429566" y="316383"/>
            <a:ext cx="983791"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17</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3922C6-7D79-36D1-F7D4-96C350507D4A}"/>
              </a:ext>
            </a:extLst>
          </p:cNvPr>
          <p:cNvSpPr txBox="1"/>
          <p:nvPr/>
        </p:nvSpPr>
        <p:spPr>
          <a:xfrm>
            <a:off x="7274711" y="8733541"/>
            <a:ext cx="3950120" cy="553998"/>
          </a:xfrm>
          <a:prstGeom prst="rect">
            <a:avLst/>
          </a:prstGeom>
          <a:noFill/>
        </p:spPr>
        <p:txBody>
          <a:bodyPr wrap="none" rtlCol="0">
            <a:spAutoFit/>
          </a:bodyPr>
          <a:lstStyle/>
          <a:p>
            <a:pPr algn="ctr"/>
            <a:r>
              <a:rPr lang="en-US" sz="3000" dirty="0" smtClean="0">
                <a:latin typeface="Times New Roman" panose="02020603050405020304" pitchFamily="18" charset="0"/>
                <a:cs typeface="Times New Roman" panose="02020603050405020304" pitchFamily="18" charset="0"/>
              </a:rPr>
              <a:t>Fig – Result 1: Negative</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0156" y="2035817"/>
            <a:ext cx="13723757" cy="6444566"/>
          </a:xfrm>
          <a:prstGeom prst="rect">
            <a:avLst/>
          </a:prstGeom>
        </p:spPr>
      </p:pic>
    </p:spTree>
    <p:extLst>
      <p:ext uri="{BB962C8B-B14F-4D97-AF65-F5344CB8AC3E}">
        <p14:creationId xmlns:p14="http://schemas.microsoft.com/office/powerpoint/2010/main" val="625367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429566" y="316383"/>
            <a:ext cx="983791"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18</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3922C6-7D79-36D1-F7D4-96C350507D4A}"/>
              </a:ext>
            </a:extLst>
          </p:cNvPr>
          <p:cNvSpPr txBox="1"/>
          <p:nvPr/>
        </p:nvSpPr>
        <p:spPr>
          <a:xfrm>
            <a:off x="6329727" y="8733541"/>
            <a:ext cx="5840061" cy="553998"/>
          </a:xfrm>
          <a:prstGeom prst="rect">
            <a:avLst/>
          </a:prstGeom>
          <a:noFill/>
        </p:spPr>
        <p:txBody>
          <a:bodyPr wrap="none" rtlCol="0">
            <a:spAutoFit/>
          </a:bodyPr>
          <a:lstStyle/>
          <a:p>
            <a:pPr algn="ctr"/>
            <a:r>
              <a:rPr lang="en-US" sz="3000" dirty="0" smtClean="0">
                <a:latin typeface="Times New Roman" panose="02020603050405020304" pitchFamily="18" charset="0"/>
                <a:cs typeface="Times New Roman" panose="02020603050405020304" pitchFamily="18" charset="0"/>
              </a:rPr>
              <a:t>Fig – Providing User </a:t>
            </a:r>
            <a:r>
              <a:rPr lang="en-US" sz="3000" dirty="0" smtClean="0">
                <a:latin typeface="Times New Roman" panose="02020603050405020304" pitchFamily="18" charset="0"/>
                <a:cs typeface="Times New Roman" panose="02020603050405020304" pitchFamily="18" charset="0"/>
              </a:rPr>
              <a:t>Information 02</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666" y="2108658"/>
            <a:ext cx="13302180" cy="6298883"/>
          </a:xfrm>
          <a:prstGeom prst="rect">
            <a:avLst/>
          </a:prstGeom>
        </p:spPr>
      </p:pic>
    </p:spTree>
    <p:extLst>
      <p:ext uri="{BB962C8B-B14F-4D97-AF65-F5344CB8AC3E}">
        <p14:creationId xmlns:p14="http://schemas.microsoft.com/office/powerpoint/2010/main" val="29573149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135" name="Google Shape;135;p4"/>
          <p:cNvSpPr txBox="1"/>
          <p:nvPr/>
        </p:nvSpPr>
        <p:spPr>
          <a:xfrm>
            <a:off x="1628616" y="351754"/>
            <a:ext cx="9082927"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F28383"/>
                </a:solidFill>
                <a:latin typeface="Ubuntu"/>
                <a:ea typeface="Ubuntu"/>
                <a:cs typeface="Ubuntu"/>
                <a:sym typeface="Ubuntu"/>
              </a:rPr>
              <a:t>Result Analysis</a:t>
            </a:r>
            <a:endParaRPr dirty="0">
              <a:solidFill>
                <a:srgbClr val="F28383"/>
              </a:solidFill>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331739" y="308325"/>
            <a:ext cx="983791" cy="769441"/>
          </a:xfrm>
          <a:prstGeom prst="rect">
            <a:avLst/>
          </a:prstGeom>
          <a:noFill/>
        </p:spPr>
        <p:txBody>
          <a:bodyPr wrap="square" rtlCol="0">
            <a:spAutoFit/>
          </a:bodyPr>
          <a:lstStyle/>
          <a:p>
            <a:pPr algn="ctr"/>
            <a:r>
              <a:rPr lang="en-US" sz="4400" b="1" dirty="0" smtClean="0">
                <a:solidFill>
                  <a:schemeClr val="tx1"/>
                </a:solidFill>
                <a:latin typeface="Times New Roman" panose="02020603050405020304" pitchFamily="18" charset="0"/>
                <a:cs typeface="Times New Roman" panose="02020603050405020304" pitchFamily="18" charset="0"/>
              </a:rPr>
              <a:t>19</a:t>
            </a:r>
            <a:endParaRPr lang="en-US" sz="4400" b="1" dirty="0">
              <a:solidFill>
                <a:schemeClr val="tx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D3922C6-7D79-36D1-F7D4-96C350507D4A}"/>
              </a:ext>
            </a:extLst>
          </p:cNvPr>
          <p:cNvSpPr txBox="1"/>
          <p:nvPr/>
        </p:nvSpPr>
        <p:spPr>
          <a:xfrm>
            <a:off x="7301961" y="8733541"/>
            <a:ext cx="3895617" cy="553998"/>
          </a:xfrm>
          <a:prstGeom prst="rect">
            <a:avLst/>
          </a:prstGeom>
          <a:noFill/>
        </p:spPr>
        <p:txBody>
          <a:bodyPr wrap="none" rtlCol="0">
            <a:spAutoFit/>
          </a:bodyPr>
          <a:lstStyle/>
          <a:p>
            <a:pPr algn="ctr"/>
            <a:r>
              <a:rPr lang="en-US" sz="3000" dirty="0" smtClean="0">
                <a:latin typeface="Times New Roman" panose="02020603050405020304" pitchFamily="18" charset="0"/>
                <a:cs typeface="Times New Roman" panose="02020603050405020304" pitchFamily="18" charset="0"/>
              </a:rPr>
              <a:t>Fig – Result 2: Positive</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860" y="2099202"/>
            <a:ext cx="13453799" cy="6317796"/>
          </a:xfrm>
          <a:prstGeom prst="rect">
            <a:avLst/>
          </a:prstGeom>
        </p:spPr>
      </p:pic>
    </p:spTree>
    <p:extLst>
      <p:ext uri="{BB962C8B-B14F-4D97-AF65-F5344CB8AC3E}">
        <p14:creationId xmlns:p14="http://schemas.microsoft.com/office/powerpoint/2010/main" val="32253031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35"/>
        <p:cNvGrpSpPr/>
        <p:nvPr/>
      </p:nvGrpSpPr>
      <p:grpSpPr>
        <a:xfrm>
          <a:off x="0" y="0"/>
          <a:ext cx="0" cy="0"/>
          <a:chOff x="0" y="0"/>
          <a:chExt cx="0" cy="0"/>
        </a:xfrm>
      </p:grpSpPr>
      <p:sp>
        <p:nvSpPr>
          <p:cNvPr id="3" name="TextBox 2">
            <a:extLst>
              <a:ext uri="{FF2B5EF4-FFF2-40B4-BE49-F238E27FC236}">
                <a16:creationId xmlns:a16="http://schemas.microsoft.com/office/drawing/2014/main" id="{4B88AB6C-7960-87D6-0275-F113153E966A}"/>
              </a:ext>
            </a:extLst>
          </p:cNvPr>
          <p:cNvSpPr txBox="1"/>
          <p:nvPr/>
        </p:nvSpPr>
        <p:spPr>
          <a:xfrm>
            <a:off x="259307" y="825961"/>
            <a:ext cx="14957946" cy="1402563"/>
          </a:xfrm>
          <a:prstGeom prst="rect">
            <a:avLst/>
          </a:prstGeom>
          <a:noFill/>
        </p:spPr>
        <p:txBody>
          <a:bodyPr wrap="square">
            <a:spAutoFit/>
          </a:bodyPr>
          <a:lstStyle/>
          <a:p>
            <a:pPr marL="0" marR="0" lvl="0" indent="0" algn="ctr" rtl="0">
              <a:lnSpc>
                <a:spcPct val="111997"/>
              </a:lnSpc>
              <a:spcBef>
                <a:spcPts val="0"/>
              </a:spcBef>
              <a:spcAft>
                <a:spcPts val="0"/>
              </a:spcAft>
              <a:buNone/>
            </a:pPr>
            <a:r>
              <a:rPr lang="en-US" sz="8300" b="1" i="0" u="none" strike="noStrike" cap="none" dirty="0">
                <a:solidFill>
                  <a:srgbClr val="4EBC9D"/>
                </a:solidFill>
                <a:latin typeface="Ubuntu"/>
                <a:ea typeface="Ubuntu"/>
                <a:cs typeface="Ubuntu"/>
                <a:sym typeface="Ubuntu"/>
              </a:rPr>
              <a:t>Conclusion &amp; Future Work</a:t>
            </a:r>
            <a:endParaRPr lang="en-US" sz="8300" dirty="0">
              <a:solidFill>
                <a:srgbClr val="4EBC9D"/>
              </a:solidFill>
            </a:endParaRPr>
          </a:p>
        </p:txBody>
      </p:sp>
      <p:sp>
        <p:nvSpPr>
          <p:cNvPr id="4" name="TextBox 3">
            <a:extLst>
              <a:ext uri="{FF2B5EF4-FFF2-40B4-BE49-F238E27FC236}">
                <a16:creationId xmlns:a16="http://schemas.microsoft.com/office/drawing/2014/main" id="{FD3922C6-7D79-36D1-F7D4-96C350507D4A}"/>
              </a:ext>
            </a:extLst>
          </p:cNvPr>
          <p:cNvSpPr txBox="1"/>
          <p:nvPr/>
        </p:nvSpPr>
        <p:spPr>
          <a:xfrm>
            <a:off x="2244669" y="3057209"/>
            <a:ext cx="14046396" cy="5632311"/>
          </a:xfrm>
          <a:prstGeom prst="rect">
            <a:avLst/>
          </a:prstGeom>
          <a:noFill/>
        </p:spPr>
        <p:txBody>
          <a:bodyPr wrap="square" rtlCol="0">
            <a:spAutoFit/>
          </a:bodyPr>
          <a:lstStyle/>
          <a:p>
            <a:pPr marL="457200" indent="-457200">
              <a:buFont typeface="Wingdings" panose="05000000000000000000" pitchFamily="2" charset="2"/>
              <a:buChar char="q"/>
            </a:pPr>
            <a:r>
              <a:rPr lang="en-US" sz="3000" dirty="0">
                <a:latin typeface="Times New Roman" panose="02020603050405020304" pitchFamily="18" charset="0"/>
                <a:cs typeface="Times New Roman" panose="02020603050405020304" pitchFamily="18" charset="0"/>
              </a:rPr>
              <a:t>The diabetes prediction system using machine learning is a promising approach </a:t>
            </a:r>
            <a:r>
              <a:rPr lang="en-US" sz="3000" dirty="0" smtClean="0">
                <a:latin typeface="Times New Roman" panose="02020603050405020304" pitchFamily="18" charset="0"/>
                <a:cs typeface="Times New Roman" panose="02020603050405020304" pitchFamily="18" charset="0"/>
              </a:rPr>
              <a:t>for    	</a:t>
            </a:r>
            <a:r>
              <a:rPr lang="en-US" sz="3000" b="1" dirty="0" smtClean="0">
                <a:latin typeface="Times New Roman" panose="02020603050405020304" pitchFamily="18" charset="0"/>
                <a:cs typeface="Times New Roman" panose="02020603050405020304" pitchFamily="18" charset="0"/>
              </a:rPr>
              <a:t>early </a:t>
            </a:r>
            <a:r>
              <a:rPr lang="en-US" sz="3000" b="1" dirty="0">
                <a:latin typeface="Times New Roman" panose="02020603050405020304" pitchFamily="18" charset="0"/>
                <a:cs typeface="Times New Roman" panose="02020603050405020304" pitchFamily="18" charset="0"/>
              </a:rPr>
              <a:t>detection and treatment </a:t>
            </a:r>
            <a:r>
              <a:rPr lang="en-US" sz="3000" dirty="0">
                <a:latin typeface="Times New Roman" panose="02020603050405020304" pitchFamily="18" charset="0"/>
                <a:cs typeface="Times New Roman" panose="02020603050405020304" pitchFamily="18" charset="0"/>
              </a:rPr>
              <a:t>of diabetes.</a:t>
            </a:r>
            <a:endParaRPr lang="en-US" sz="3000" dirty="0">
              <a:solidFill>
                <a:schemeClr val="tx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US" sz="3000" dirty="0">
              <a:solidFill>
                <a:schemeClr val="tx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3000" b="0" i="0" dirty="0">
                <a:solidFill>
                  <a:schemeClr val="tx1"/>
                </a:solidFill>
                <a:effectLst/>
                <a:latin typeface="Times New Roman" panose="02020603050405020304" pitchFamily="18" charset="0"/>
                <a:cs typeface="Times New Roman" panose="02020603050405020304" pitchFamily="18" charset="0"/>
              </a:rPr>
              <a:t>It accurately predicts the likelihood of developing diabetes based on medical history </a:t>
            </a:r>
          </a:p>
          <a:p>
            <a:r>
              <a:rPr lang="en-US" sz="3000" dirty="0">
                <a:solidFill>
                  <a:schemeClr val="tx1"/>
                </a:solidFill>
                <a:latin typeface="Times New Roman" panose="02020603050405020304" pitchFamily="18" charset="0"/>
                <a:cs typeface="Times New Roman" panose="02020603050405020304" pitchFamily="18" charset="0"/>
              </a:rPr>
              <a:t>	</a:t>
            </a:r>
            <a:r>
              <a:rPr lang="en-US" sz="3000" b="0" i="0" dirty="0" smtClean="0">
                <a:solidFill>
                  <a:schemeClr val="tx1"/>
                </a:solidFill>
                <a:effectLst/>
                <a:latin typeface="Times New Roman" panose="02020603050405020304" pitchFamily="18" charset="0"/>
                <a:cs typeface="Times New Roman" panose="02020603050405020304" pitchFamily="18" charset="0"/>
              </a:rPr>
              <a:t>and </a:t>
            </a:r>
            <a:r>
              <a:rPr lang="en-US" sz="3000" b="0" i="0" dirty="0">
                <a:solidFill>
                  <a:schemeClr val="tx1"/>
                </a:solidFill>
                <a:effectLst/>
                <a:latin typeface="Times New Roman" panose="02020603050405020304" pitchFamily="18" charset="0"/>
                <a:cs typeface="Times New Roman" panose="02020603050405020304" pitchFamily="18" charset="0"/>
              </a:rPr>
              <a:t>lifestyle </a:t>
            </a:r>
            <a:r>
              <a:rPr lang="en-US" sz="3000" b="0" i="0" dirty="0" smtClean="0">
                <a:solidFill>
                  <a:schemeClr val="tx1"/>
                </a:solidFill>
                <a:effectLst/>
                <a:latin typeface="Times New Roman" panose="02020603050405020304" pitchFamily="18" charset="0"/>
                <a:cs typeface="Times New Roman" panose="02020603050405020304" pitchFamily="18" charset="0"/>
              </a:rPr>
              <a:t>factors</a:t>
            </a:r>
          </a:p>
          <a:p>
            <a:pPr marL="457200" indent="-457200">
              <a:buFont typeface="Wingdings" panose="05000000000000000000" pitchFamily="2" charset="2"/>
              <a:buChar char="q"/>
            </a:pPr>
            <a:endParaRPr lang="en-US" sz="3000" dirty="0">
              <a:solidFill>
                <a:schemeClr val="tx1"/>
              </a:solidFill>
              <a:latin typeface="Times New Roman" panose="02020603050405020304" pitchFamily="18" charset="0"/>
              <a:cs typeface="Times New Roman" panose="02020603050405020304" pitchFamily="18" charset="0"/>
            </a:endParaRPr>
          </a:p>
          <a:p>
            <a:endParaRPr lang="en-US" sz="3000" dirty="0" smtClean="0">
              <a:solidFill>
                <a:schemeClr val="tx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3000" dirty="0">
                <a:latin typeface="Times New Roman" panose="02020603050405020304" pitchFamily="18" charset="0"/>
                <a:cs typeface="Times New Roman" panose="02020603050405020304" pitchFamily="18" charset="0"/>
              </a:rPr>
              <a:t>Will shift to live server</a:t>
            </a:r>
          </a:p>
          <a:p>
            <a:pPr marL="457200" indent="-457200">
              <a:buFont typeface="Wingdings" panose="05000000000000000000" pitchFamily="2" charset="2"/>
              <a:buChar char="q"/>
            </a:pPr>
            <a:endParaRPr lang="en-US" sz="3000" dirty="0">
              <a:solidFill>
                <a:schemeClr val="tx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sz="3000" dirty="0" smtClean="0">
                <a:latin typeface="Times New Roman" panose="02020603050405020304" pitchFamily="18" charset="0"/>
                <a:cs typeface="Times New Roman" panose="02020603050405020304" pitchFamily="18" charset="0"/>
              </a:rPr>
              <a:t>Design </a:t>
            </a:r>
            <a:r>
              <a:rPr lang="en-US" sz="3000" dirty="0">
                <a:latin typeface="Times New Roman" panose="02020603050405020304" pitchFamily="18" charset="0"/>
                <a:cs typeface="Times New Roman" panose="02020603050405020304" pitchFamily="18" charset="0"/>
              </a:rPr>
              <a:t>a Mobile Application so that people can access it from multiple devices</a:t>
            </a:r>
            <a:r>
              <a:rPr lang="en-US" sz="3000" dirty="0" smtClean="0">
                <a:latin typeface="Times New Roman" panose="02020603050405020304" pitchFamily="18" charset="0"/>
                <a:cs typeface="Times New Roman" panose="02020603050405020304" pitchFamily="18" charset="0"/>
              </a:rPr>
              <a:t>.</a:t>
            </a:r>
          </a:p>
          <a:p>
            <a:pPr marL="457200" indent="-457200">
              <a:buFont typeface="Wingdings" panose="05000000000000000000" pitchFamily="2" charset="2"/>
              <a:buChar char="q"/>
            </a:pPr>
            <a:endParaRPr lang="en-US" sz="3000" dirty="0">
              <a:latin typeface="Times New Roman" panose="02020603050405020304" pitchFamily="18" charset="0"/>
              <a:cs typeface="Times New Roman" panose="02020603050405020304" pitchFamily="18" charset="0"/>
            </a:endParaRPr>
          </a:p>
          <a:p>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16291065"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496961" y="297766"/>
            <a:ext cx="876836" cy="769441"/>
          </a:xfrm>
          <a:prstGeom prst="rect">
            <a:avLst/>
          </a:prstGeom>
          <a:noFill/>
        </p:spPr>
        <p:txBody>
          <a:bodyPr wrap="square" rtlCol="0">
            <a:spAutoFit/>
          </a:bodyPr>
          <a:lstStyle/>
          <a:p>
            <a:r>
              <a:rPr lang="en-US" sz="4400" b="1" dirty="0" smtClean="0">
                <a:solidFill>
                  <a:schemeClr val="tx1"/>
                </a:solidFill>
                <a:latin typeface="Times New Roman" panose="02020603050405020304" pitchFamily="18" charset="0"/>
                <a:cs typeface="Times New Roman" panose="02020603050405020304" pitchFamily="18" charset="0"/>
              </a:rPr>
              <a:t>20</a:t>
            </a:r>
            <a:endParaRPr lang="en-US" sz="4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74"/>
        <p:cNvGrpSpPr/>
        <p:nvPr/>
      </p:nvGrpSpPr>
      <p:grpSpPr>
        <a:xfrm>
          <a:off x="0" y="0"/>
          <a:ext cx="0" cy="0"/>
          <a:chOff x="0" y="0"/>
          <a:chExt cx="0" cy="0"/>
        </a:xfrm>
      </p:grpSpPr>
      <p:sp>
        <p:nvSpPr>
          <p:cNvPr id="201" name="Google Shape;201;p7"/>
          <p:cNvSpPr txBox="1"/>
          <p:nvPr/>
        </p:nvSpPr>
        <p:spPr>
          <a:xfrm>
            <a:off x="1279125" y="619145"/>
            <a:ext cx="5554161"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i="0" u="none" strike="noStrike" cap="none" dirty="0" smtClean="0">
                <a:solidFill>
                  <a:schemeClr val="bg2">
                    <a:lumMod val="60000"/>
                    <a:lumOff val="40000"/>
                  </a:schemeClr>
                </a:solidFill>
                <a:latin typeface="Ubuntu"/>
                <a:ea typeface="Ubuntu"/>
                <a:cs typeface="Ubuntu"/>
                <a:sym typeface="Ubuntu"/>
              </a:rPr>
              <a:t>Reference</a:t>
            </a:r>
            <a:endParaRPr dirty="0">
              <a:solidFill>
                <a:schemeClr val="bg2">
                  <a:lumMod val="60000"/>
                  <a:lumOff val="40000"/>
                </a:schemeClr>
              </a:solidFill>
            </a:endParaRPr>
          </a:p>
        </p:txBody>
      </p:sp>
      <p:sp>
        <p:nvSpPr>
          <p:cNvPr id="2" name="TextBox 1">
            <a:extLst>
              <a:ext uri="{FF2B5EF4-FFF2-40B4-BE49-F238E27FC236}">
                <a16:creationId xmlns:a16="http://schemas.microsoft.com/office/drawing/2014/main" id="{5144B710-7A0B-93E3-47E8-6D2A3ADF5113}"/>
              </a:ext>
            </a:extLst>
          </p:cNvPr>
          <p:cNvSpPr txBox="1"/>
          <p:nvPr/>
        </p:nvSpPr>
        <p:spPr>
          <a:xfrm>
            <a:off x="2466970" y="2871839"/>
            <a:ext cx="13448532" cy="5655394"/>
          </a:xfrm>
          <a:prstGeom prst="rect">
            <a:avLst/>
          </a:prstGeom>
          <a:noFill/>
        </p:spPr>
        <p:txBody>
          <a:bodyPr wrap="square" rtlCol="0">
            <a:spAutoFit/>
          </a:bodyPr>
          <a:lstStyle/>
          <a:p>
            <a:pPr algn="just"/>
            <a:r>
              <a:rPr lang="en-US" sz="3000" dirty="0" smtClean="0">
                <a:solidFill>
                  <a:schemeClr val="tx1"/>
                </a:solidFill>
                <a:latin typeface="Times New Roman" panose="02020603050405020304" pitchFamily="18" charset="0"/>
                <a:cs typeface="Times New Roman" panose="02020603050405020304" pitchFamily="18" charset="0"/>
              </a:rPr>
              <a:t>[1] </a:t>
            </a:r>
            <a:r>
              <a:rPr lang="en-US" sz="3000" dirty="0" err="1">
                <a:solidFill>
                  <a:schemeClr val="tx1"/>
                </a:solidFill>
                <a:latin typeface="Times New Roman" panose="02020603050405020304" pitchFamily="18" charset="0"/>
                <a:cs typeface="Times New Roman" panose="02020603050405020304" pitchFamily="18" charset="0"/>
              </a:rPr>
              <a:t>Khanam</a:t>
            </a:r>
            <a:r>
              <a:rPr lang="en-US" sz="3000" dirty="0">
                <a:solidFill>
                  <a:schemeClr val="tx1"/>
                </a:solidFill>
                <a:latin typeface="Times New Roman" panose="02020603050405020304" pitchFamily="18" charset="0"/>
                <a:cs typeface="Times New Roman" panose="02020603050405020304" pitchFamily="18" charset="0"/>
              </a:rPr>
              <a:t>, J. J., \&amp; Foo, S. Y. (2021). A comparison of machine learning algorithms for diabetes prediction. </a:t>
            </a:r>
            <a:r>
              <a:rPr lang="en-US" sz="3000" dirty="0" err="1">
                <a:solidFill>
                  <a:schemeClr val="tx1"/>
                </a:solidFill>
                <a:latin typeface="Times New Roman" panose="02020603050405020304" pitchFamily="18" charset="0"/>
                <a:cs typeface="Times New Roman" panose="02020603050405020304" pitchFamily="18" charset="0"/>
              </a:rPr>
              <a:t>Ict</a:t>
            </a:r>
            <a:r>
              <a:rPr lang="en-US" sz="3000" dirty="0">
                <a:solidFill>
                  <a:schemeClr val="tx1"/>
                </a:solidFill>
                <a:latin typeface="Times New Roman" panose="02020603050405020304" pitchFamily="18" charset="0"/>
                <a:cs typeface="Times New Roman" panose="02020603050405020304" pitchFamily="18" charset="0"/>
              </a:rPr>
              <a:t> Express, 7(4), 432-439</a:t>
            </a:r>
            <a:r>
              <a:rPr lang="en-US" sz="3000" dirty="0" smtClean="0">
                <a:solidFill>
                  <a:schemeClr val="tx1"/>
                </a:solidFill>
                <a:latin typeface="Times New Roman" panose="02020603050405020304" pitchFamily="18" charset="0"/>
                <a:cs typeface="Times New Roman" panose="02020603050405020304" pitchFamily="18" charset="0"/>
              </a:rPr>
              <a:t>.</a:t>
            </a:r>
          </a:p>
          <a:p>
            <a:pPr algn="just"/>
            <a:endParaRPr lang="en-US" sz="1050" dirty="0">
              <a:solidFill>
                <a:schemeClr val="tx1"/>
              </a:solidFill>
              <a:latin typeface="Times New Roman" panose="02020603050405020304" pitchFamily="18" charset="0"/>
              <a:cs typeface="Times New Roman" panose="02020603050405020304" pitchFamily="18" charset="0"/>
            </a:endParaRPr>
          </a:p>
          <a:p>
            <a:pPr algn="just"/>
            <a:r>
              <a:rPr lang="en-US" sz="3000" dirty="0" smtClean="0">
                <a:solidFill>
                  <a:schemeClr val="tx1"/>
                </a:solidFill>
                <a:latin typeface="Times New Roman" panose="02020603050405020304" pitchFamily="18" charset="0"/>
                <a:cs typeface="Times New Roman" panose="02020603050405020304" pitchFamily="18" charset="0"/>
              </a:rPr>
              <a:t>[2] </a:t>
            </a:r>
            <a:r>
              <a:rPr lang="en-US" sz="3000" dirty="0">
                <a:solidFill>
                  <a:schemeClr val="tx1"/>
                </a:solidFill>
                <a:latin typeface="Times New Roman" panose="02020603050405020304" pitchFamily="18" charset="0"/>
                <a:cs typeface="Times New Roman" panose="02020603050405020304" pitchFamily="18" charset="0"/>
              </a:rPr>
              <a:t>Patel, S. (2021). Predicting a risk of diabetes at early stage using machine learning approach. Turkish Journal of Computer and Mathematics Education (TURCOMAT), 12(10), 5277-5284</a:t>
            </a:r>
            <a:r>
              <a:rPr lang="en-US" sz="3000" dirty="0" smtClean="0">
                <a:solidFill>
                  <a:schemeClr val="tx1"/>
                </a:solidFill>
                <a:latin typeface="Times New Roman" panose="02020603050405020304" pitchFamily="18" charset="0"/>
                <a:cs typeface="Times New Roman" panose="02020603050405020304" pitchFamily="18" charset="0"/>
              </a:rPr>
              <a:t>.</a:t>
            </a:r>
          </a:p>
          <a:p>
            <a:pPr algn="just"/>
            <a:endParaRPr lang="en-US" sz="1050" dirty="0">
              <a:solidFill>
                <a:schemeClr val="tx1"/>
              </a:solidFill>
              <a:latin typeface="Times New Roman" panose="02020603050405020304" pitchFamily="18" charset="0"/>
              <a:cs typeface="Times New Roman" panose="02020603050405020304" pitchFamily="18" charset="0"/>
            </a:endParaRPr>
          </a:p>
          <a:p>
            <a:pPr algn="just"/>
            <a:r>
              <a:rPr lang="en-US" sz="3000" dirty="0" smtClean="0">
                <a:solidFill>
                  <a:schemeClr val="tx1"/>
                </a:solidFill>
                <a:latin typeface="Times New Roman" panose="02020603050405020304" pitchFamily="18" charset="0"/>
                <a:cs typeface="Times New Roman" panose="02020603050405020304" pitchFamily="18" charset="0"/>
              </a:rPr>
              <a:t>[3] </a:t>
            </a:r>
            <a:r>
              <a:rPr lang="en-US" sz="3000" dirty="0" err="1">
                <a:solidFill>
                  <a:schemeClr val="tx1"/>
                </a:solidFill>
                <a:latin typeface="Times New Roman" panose="02020603050405020304" pitchFamily="18" charset="0"/>
                <a:cs typeface="Times New Roman" panose="02020603050405020304" pitchFamily="18" charset="0"/>
              </a:rPr>
              <a:t>Xue</a:t>
            </a:r>
            <a:r>
              <a:rPr lang="en-US" sz="3000" dirty="0">
                <a:solidFill>
                  <a:schemeClr val="tx1"/>
                </a:solidFill>
                <a:latin typeface="Times New Roman" panose="02020603050405020304" pitchFamily="18" charset="0"/>
                <a:cs typeface="Times New Roman" panose="02020603050405020304" pitchFamily="18" charset="0"/>
              </a:rPr>
              <a:t>, J., Min, F., \&amp; Ma, F. (2020, November). Research on diabetes prediction method based on machine learning. In Journal of Physics: Conference Series (Vol. 1684, No. 1, p. 012062). IOP </a:t>
            </a:r>
            <a:r>
              <a:rPr lang="en-US" sz="3000" dirty="0" smtClean="0">
                <a:solidFill>
                  <a:schemeClr val="tx1"/>
                </a:solidFill>
                <a:latin typeface="Times New Roman" panose="02020603050405020304" pitchFamily="18" charset="0"/>
                <a:cs typeface="Times New Roman" panose="02020603050405020304" pitchFamily="18" charset="0"/>
              </a:rPr>
              <a:t>Publishing</a:t>
            </a:r>
          </a:p>
          <a:p>
            <a:pPr algn="just"/>
            <a:endParaRPr lang="en-US" sz="1050" dirty="0">
              <a:solidFill>
                <a:schemeClr val="tx1"/>
              </a:solidFill>
              <a:latin typeface="Times New Roman" panose="02020603050405020304" pitchFamily="18" charset="0"/>
              <a:cs typeface="Times New Roman" panose="02020603050405020304" pitchFamily="18" charset="0"/>
            </a:endParaRPr>
          </a:p>
          <a:p>
            <a:pPr algn="just"/>
            <a:r>
              <a:rPr lang="en-US" sz="3000" dirty="0" smtClean="0">
                <a:solidFill>
                  <a:schemeClr val="tx1"/>
                </a:solidFill>
                <a:latin typeface="Times New Roman" panose="02020603050405020304" pitchFamily="18" charset="0"/>
                <a:cs typeface="Times New Roman" panose="02020603050405020304" pitchFamily="18" charset="0"/>
              </a:rPr>
              <a:t>[4] </a:t>
            </a:r>
            <a:r>
              <a:rPr lang="en-US" sz="3000" dirty="0" err="1">
                <a:solidFill>
                  <a:schemeClr val="tx1"/>
                </a:solidFill>
                <a:latin typeface="Times New Roman" panose="02020603050405020304" pitchFamily="18" charset="0"/>
                <a:cs typeface="Times New Roman" panose="02020603050405020304" pitchFamily="18" charset="0"/>
              </a:rPr>
              <a:t>Rajeswari</a:t>
            </a:r>
            <a:r>
              <a:rPr lang="en-US" sz="3000" dirty="0">
                <a:solidFill>
                  <a:schemeClr val="tx1"/>
                </a:solidFill>
                <a:latin typeface="Times New Roman" panose="02020603050405020304" pitchFamily="18" charset="0"/>
                <a:cs typeface="Times New Roman" panose="02020603050405020304" pitchFamily="18" charset="0"/>
              </a:rPr>
              <a:t>, M., \&amp; </a:t>
            </a:r>
            <a:r>
              <a:rPr lang="en-US" sz="3000" dirty="0" err="1">
                <a:solidFill>
                  <a:schemeClr val="tx1"/>
                </a:solidFill>
                <a:latin typeface="Times New Roman" panose="02020603050405020304" pitchFamily="18" charset="0"/>
                <a:cs typeface="Times New Roman" panose="02020603050405020304" pitchFamily="18" charset="0"/>
              </a:rPr>
              <a:t>Prabhu</a:t>
            </a:r>
            <a:r>
              <a:rPr lang="en-US" sz="3000" dirty="0">
                <a:solidFill>
                  <a:schemeClr val="tx1"/>
                </a:solidFill>
                <a:latin typeface="Times New Roman" panose="02020603050405020304" pitchFamily="18" charset="0"/>
                <a:cs typeface="Times New Roman" panose="02020603050405020304" pitchFamily="18" charset="0"/>
              </a:rPr>
              <a:t>, P. (2019). A review of diabetic prediction using machine learning techniques. International Journal of Engineering and Techniques, 5(4), 2395-1303.</a:t>
            </a:r>
          </a:p>
        </p:txBody>
      </p:sp>
      <p:sp>
        <p:nvSpPr>
          <p:cNvPr id="5" name="Rectangle 4"/>
          <p:cNvSpPr/>
          <p:nvPr/>
        </p:nvSpPr>
        <p:spPr>
          <a:xfrm>
            <a:off x="16160735" y="-142592"/>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326387" y="234424"/>
            <a:ext cx="848140" cy="769441"/>
          </a:xfrm>
          <a:prstGeom prst="rect">
            <a:avLst/>
          </a:prstGeom>
          <a:noFill/>
        </p:spPr>
        <p:txBody>
          <a:bodyPr wrap="square" rtlCol="0">
            <a:spAutoFit/>
          </a:bodyPr>
          <a:lstStyle/>
          <a:p>
            <a:pPr algn="ctr"/>
            <a:r>
              <a:rPr lang="en-US" sz="4400" b="1" dirty="0" smtClean="0">
                <a:solidFill>
                  <a:schemeClr val="tx1"/>
                </a:solidFill>
                <a:latin typeface="Times New Roman" panose="02020603050405020304" pitchFamily="18" charset="0"/>
                <a:cs typeface="Times New Roman" panose="02020603050405020304" pitchFamily="18" charset="0"/>
              </a:rPr>
              <a:t>21</a:t>
            </a:r>
            <a:endParaRPr lang="en-US" sz="4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6769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276"/>
        <p:cNvGrpSpPr/>
        <p:nvPr/>
      </p:nvGrpSpPr>
      <p:grpSpPr>
        <a:xfrm>
          <a:off x="0" y="0"/>
          <a:ext cx="0" cy="0"/>
          <a:chOff x="0" y="0"/>
          <a:chExt cx="0" cy="0"/>
        </a:xfrm>
      </p:grpSpPr>
      <p:sp>
        <p:nvSpPr>
          <p:cNvPr id="279" name="Google Shape;279;p13"/>
          <p:cNvSpPr/>
          <p:nvPr/>
        </p:nvSpPr>
        <p:spPr>
          <a:xfrm>
            <a:off x="-1065384" y="-1192950"/>
            <a:ext cx="3733428" cy="3911098"/>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txBox="1"/>
          <p:nvPr/>
        </p:nvSpPr>
        <p:spPr>
          <a:xfrm>
            <a:off x="5231822" y="3942708"/>
            <a:ext cx="7824355" cy="1895904"/>
          </a:xfrm>
          <a:prstGeom prst="rect">
            <a:avLst/>
          </a:prstGeom>
          <a:noFill/>
          <a:ln>
            <a:noFill/>
          </a:ln>
        </p:spPr>
        <p:txBody>
          <a:bodyPr spcFirstLastPara="1" wrap="square" lIns="0" tIns="0" rIns="0" bIns="0" anchor="t" anchorCtr="0">
            <a:spAutoFit/>
          </a:bodyPr>
          <a:lstStyle/>
          <a:p>
            <a:pPr marL="0" marR="0" lvl="0" indent="0" algn="l" rtl="0">
              <a:lnSpc>
                <a:spcPct val="112004"/>
              </a:lnSpc>
              <a:spcBef>
                <a:spcPts val="0"/>
              </a:spcBef>
              <a:spcAft>
                <a:spcPts val="0"/>
              </a:spcAft>
              <a:buNone/>
            </a:pPr>
            <a:r>
              <a:rPr lang="en-US" sz="11000" b="1" i="0" u="none" strike="noStrike" cap="none" dirty="0">
                <a:solidFill>
                  <a:srgbClr val="000000"/>
                </a:solidFill>
                <a:latin typeface="Ubuntu"/>
                <a:ea typeface="Ubuntu"/>
                <a:cs typeface="Ubuntu"/>
                <a:sym typeface="Ubuntu"/>
              </a:rPr>
              <a:t>Thank you!</a:t>
            </a:r>
            <a:endParaRPr sz="11000" dirty="0"/>
          </a:p>
        </p:txBody>
      </p:sp>
      <p:pic>
        <p:nvPicPr>
          <p:cNvPr id="2" name="Google Shape;537;g181e5b8c95d_0_343">
            <a:extLst>
              <a:ext uri="{FF2B5EF4-FFF2-40B4-BE49-F238E27FC236}">
                <a16:creationId xmlns:a16="http://schemas.microsoft.com/office/drawing/2014/main" id="{87A82B03-F978-A787-522C-D9EEEFC91304}"/>
              </a:ext>
            </a:extLst>
          </p:cNvPr>
          <p:cNvPicPr preferRelativeResize="0"/>
          <p:nvPr/>
        </p:nvPicPr>
        <p:blipFill rotWithShape="1">
          <a:blip r:embed="rId3">
            <a:alphaModFix/>
          </a:blip>
          <a:srcRect l="54891" t="10950" r="2919" b="15008"/>
          <a:stretch/>
        </p:blipFill>
        <p:spPr>
          <a:xfrm>
            <a:off x="15107360" y="6715122"/>
            <a:ext cx="3832365" cy="3672086"/>
          </a:xfrm>
          <a:prstGeom prst="rect">
            <a:avLst/>
          </a:prstGeom>
          <a:noFill/>
          <a:ln>
            <a:noFill/>
          </a:ln>
        </p:spPr>
      </p:pic>
      <p:pic>
        <p:nvPicPr>
          <p:cNvPr id="10" name="Google Shape;336;p15">
            <a:extLst>
              <a:ext uri="{FF2B5EF4-FFF2-40B4-BE49-F238E27FC236}">
                <a16:creationId xmlns:a16="http://schemas.microsoft.com/office/drawing/2014/main" id="{ACB58BB1-F9ED-C8E2-197D-EE2CD14ACC19}"/>
              </a:ext>
            </a:extLst>
          </p:cNvPr>
          <p:cNvPicPr preferRelativeResize="0"/>
          <p:nvPr/>
        </p:nvPicPr>
        <p:blipFill rotWithShape="1">
          <a:blip r:embed="rId4">
            <a:alphaModFix/>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rcRect/>
          <a:stretch/>
        </p:blipFill>
        <p:spPr>
          <a:xfrm>
            <a:off x="1169236" y="8366149"/>
            <a:ext cx="1498808" cy="1486849"/>
          </a:xfrm>
          <a:prstGeom prst="rect">
            <a:avLst/>
          </a:prstGeom>
          <a:noFill/>
          <a:ln>
            <a:noFill/>
          </a:ln>
        </p:spPr>
      </p:pic>
      <p:pic>
        <p:nvPicPr>
          <p:cNvPr id="11" name="Google Shape;336;p15">
            <a:extLst>
              <a:ext uri="{FF2B5EF4-FFF2-40B4-BE49-F238E27FC236}">
                <a16:creationId xmlns:a16="http://schemas.microsoft.com/office/drawing/2014/main" id="{ACB58BB1-F9ED-C8E2-197D-EE2CD14ACC19}"/>
              </a:ext>
            </a:extLst>
          </p:cNvPr>
          <p:cNvPicPr preferRelativeResize="0"/>
          <p:nvPr/>
        </p:nvPicPr>
        <p:blipFill rotWithShape="1">
          <a:blip r:embed="rId4">
            <a:alphaModFix/>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rcRect/>
          <a:stretch/>
        </p:blipFill>
        <p:spPr>
          <a:xfrm>
            <a:off x="16274138" y="1345941"/>
            <a:ext cx="1498808" cy="1486849"/>
          </a:xfrm>
          <a:prstGeom prst="rect">
            <a:avLst/>
          </a:prstGeom>
          <a:noFill/>
          <a:ln>
            <a:noFill/>
          </a:ln>
        </p:spPr>
      </p:pic>
      <p:pic>
        <p:nvPicPr>
          <p:cNvPr id="12" name="Google Shape;336;p15">
            <a:extLst>
              <a:ext uri="{FF2B5EF4-FFF2-40B4-BE49-F238E27FC236}">
                <a16:creationId xmlns:a16="http://schemas.microsoft.com/office/drawing/2014/main" id="{ACB58BB1-F9ED-C8E2-197D-EE2CD14ACC19}"/>
              </a:ext>
            </a:extLst>
          </p:cNvPr>
          <p:cNvPicPr preferRelativeResize="0"/>
          <p:nvPr/>
        </p:nvPicPr>
        <p:blipFill rotWithShape="1">
          <a:blip r:embed="rId4">
            <a:alphaModFix/>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rcRect/>
          <a:stretch/>
        </p:blipFill>
        <p:spPr>
          <a:xfrm rot="1910456">
            <a:off x="419832" y="7453837"/>
            <a:ext cx="1498808" cy="1486849"/>
          </a:xfrm>
          <a:prstGeom prst="rect">
            <a:avLst/>
          </a:prstGeom>
          <a:noFill/>
          <a:ln>
            <a:noFill/>
          </a:ln>
        </p:spPr>
      </p:pic>
      <p:pic>
        <p:nvPicPr>
          <p:cNvPr id="13" name="Google Shape;336;p15">
            <a:extLst>
              <a:ext uri="{FF2B5EF4-FFF2-40B4-BE49-F238E27FC236}">
                <a16:creationId xmlns:a16="http://schemas.microsoft.com/office/drawing/2014/main" id="{ACB58BB1-F9ED-C8E2-197D-EE2CD14ACC19}"/>
              </a:ext>
            </a:extLst>
          </p:cNvPr>
          <p:cNvPicPr preferRelativeResize="0"/>
          <p:nvPr/>
        </p:nvPicPr>
        <p:blipFill rotWithShape="1">
          <a:blip r:embed="rId4">
            <a:alphaModFix/>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rcRect/>
          <a:stretch/>
        </p:blipFill>
        <p:spPr>
          <a:xfrm rot="3277434">
            <a:off x="15397982" y="304501"/>
            <a:ext cx="1498808" cy="148684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302"/>
        <p:cNvGrpSpPr/>
        <p:nvPr/>
      </p:nvGrpSpPr>
      <p:grpSpPr>
        <a:xfrm>
          <a:off x="0" y="0"/>
          <a:ext cx="0" cy="0"/>
          <a:chOff x="0" y="0"/>
          <a:chExt cx="0" cy="0"/>
        </a:xfrm>
      </p:grpSpPr>
      <p:grpSp>
        <p:nvGrpSpPr>
          <p:cNvPr id="8" name="Google Shape;338;p15">
            <a:extLst>
              <a:ext uri="{FF2B5EF4-FFF2-40B4-BE49-F238E27FC236}">
                <a16:creationId xmlns:a16="http://schemas.microsoft.com/office/drawing/2014/main" id="{2504B267-2ECE-CFE7-FCE7-AC82F28FDAC2}"/>
              </a:ext>
            </a:extLst>
          </p:cNvPr>
          <p:cNvGrpSpPr/>
          <p:nvPr/>
        </p:nvGrpSpPr>
        <p:grpSpPr>
          <a:xfrm>
            <a:off x="2171716" y="548597"/>
            <a:ext cx="13944600" cy="2344744"/>
            <a:chOff x="0" y="38100"/>
            <a:chExt cx="18592800" cy="3126322"/>
          </a:xfrm>
        </p:grpSpPr>
        <p:sp>
          <p:nvSpPr>
            <p:cNvPr id="9" name="Google Shape;339;p15">
              <a:extLst>
                <a:ext uri="{FF2B5EF4-FFF2-40B4-BE49-F238E27FC236}">
                  <a16:creationId xmlns:a16="http://schemas.microsoft.com/office/drawing/2014/main" id="{CAF16EFE-5D76-51F9-5019-3479859CF420}"/>
                </a:ext>
              </a:extLst>
            </p:cNvPr>
            <p:cNvSpPr txBox="1"/>
            <p:nvPr/>
          </p:nvSpPr>
          <p:spPr>
            <a:xfrm>
              <a:off x="0" y="38100"/>
              <a:ext cx="18592800" cy="162506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8800" b="1" i="0" u="none" strike="noStrike" cap="none" dirty="0">
                  <a:solidFill>
                    <a:srgbClr val="F28383"/>
                  </a:solidFill>
                  <a:latin typeface="Ubuntu"/>
                  <a:ea typeface="Ubuntu"/>
                  <a:cs typeface="Ubuntu"/>
                  <a:sym typeface="Ubuntu"/>
                </a:rPr>
                <a:t>Team : Diagon-Alley</a:t>
              </a:r>
              <a:endParaRPr lang="en-US" sz="8800" dirty="0">
                <a:solidFill>
                  <a:srgbClr val="F28383"/>
                </a:solidFill>
              </a:endParaRPr>
            </a:p>
          </p:txBody>
        </p:sp>
        <p:sp>
          <p:nvSpPr>
            <p:cNvPr id="10" name="Google Shape;340;p15">
              <a:extLst>
                <a:ext uri="{FF2B5EF4-FFF2-40B4-BE49-F238E27FC236}">
                  <a16:creationId xmlns:a16="http://schemas.microsoft.com/office/drawing/2014/main" id="{FC33BE7D-13EA-6BDE-5656-C17E0CBBBB95}"/>
                </a:ext>
              </a:extLst>
            </p:cNvPr>
            <p:cNvSpPr txBox="1"/>
            <p:nvPr/>
          </p:nvSpPr>
          <p:spPr>
            <a:xfrm>
              <a:off x="1081493" y="1982560"/>
              <a:ext cx="16429859" cy="1181862"/>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4800" b="1" i="0" u="sng" strike="noStrike" cap="none" dirty="0">
                  <a:solidFill>
                    <a:srgbClr val="92D050"/>
                  </a:solidFill>
                  <a:latin typeface="Ubuntu"/>
                  <a:ea typeface="Ubuntu"/>
                  <a:cs typeface="Ubuntu"/>
                  <a:sym typeface="Ubuntu"/>
                </a:rPr>
                <a:t>Team Members</a:t>
              </a:r>
              <a:endParaRPr sz="3200" dirty="0">
                <a:solidFill>
                  <a:srgbClr val="92D050"/>
                </a:solidFill>
              </a:endParaRPr>
            </a:p>
          </p:txBody>
        </p:sp>
      </p:grpSp>
      <p:grpSp>
        <p:nvGrpSpPr>
          <p:cNvPr id="11" name="Google Shape;303;p15">
            <a:extLst>
              <a:ext uri="{FF2B5EF4-FFF2-40B4-BE49-F238E27FC236}">
                <a16:creationId xmlns:a16="http://schemas.microsoft.com/office/drawing/2014/main" id="{1FF21FC3-034A-B8D0-30F0-42A71632BB99}"/>
              </a:ext>
            </a:extLst>
          </p:cNvPr>
          <p:cNvGrpSpPr/>
          <p:nvPr/>
        </p:nvGrpSpPr>
        <p:grpSpPr>
          <a:xfrm>
            <a:off x="-379924" y="5437345"/>
            <a:ext cx="19047848" cy="5029515"/>
            <a:chOff x="0" y="-57150"/>
            <a:chExt cx="5016717" cy="1735774"/>
          </a:xfrm>
        </p:grpSpPr>
        <p:sp>
          <p:nvSpPr>
            <p:cNvPr id="12" name="Google Shape;304;p15">
              <a:extLst>
                <a:ext uri="{FF2B5EF4-FFF2-40B4-BE49-F238E27FC236}">
                  <a16:creationId xmlns:a16="http://schemas.microsoft.com/office/drawing/2014/main" id="{DB06985E-50F8-039F-1234-E11A6EE139AB}"/>
                </a:ext>
              </a:extLst>
            </p:cNvPr>
            <p:cNvSpPr/>
            <p:nvPr/>
          </p:nvSpPr>
          <p:spPr>
            <a:xfrm>
              <a:off x="0" y="0"/>
              <a:ext cx="5016717" cy="1678624"/>
            </a:xfrm>
            <a:custGeom>
              <a:avLst/>
              <a:gdLst/>
              <a:ahLst/>
              <a:cxnLst/>
              <a:rect l="l" t="t" r="r" b="b"/>
              <a:pathLst>
                <a:path w="5016717" h="1678624" extrusionOk="0">
                  <a:moveTo>
                    <a:pt x="0" y="0"/>
                  </a:moveTo>
                  <a:lnTo>
                    <a:pt x="5016717" y="0"/>
                  </a:lnTo>
                  <a:lnTo>
                    <a:pt x="5016717" y="1678624"/>
                  </a:lnTo>
                  <a:lnTo>
                    <a:pt x="0" y="1678624"/>
                  </a:lnTo>
                  <a:close/>
                </a:path>
              </a:pathLst>
            </a:custGeom>
            <a:solidFill>
              <a:srgbClr val="99BCBF"/>
            </a:solidFill>
            <a:ln w="47625" cap="flat" cmpd="sng">
              <a:solidFill>
                <a:srgbClr val="333333"/>
              </a:solidFill>
              <a:prstDash val="solid"/>
              <a:round/>
              <a:headEnd type="none" w="sm" len="sm"/>
              <a:tailEnd type="none" w="sm" len="sm"/>
            </a:ln>
          </p:spPr>
          <p:txBody>
            <a:bodyPr/>
            <a:lstStyle/>
            <a:p>
              <a:endParaRPr lang="en-US"/>
            </a:p>
          </p:txBody>
        </p:sp>
        <p:sp>
          <p:nvSpPr>
            <p:cNvPr id="13" name="Google Shape;305;p15">
              <a:extLst>
                <a:ext uri="{FF2B5EF4-FFF2-40B4-BE49-F238E27FC236}">
                  <a16:creationId xmlns:a16="http://schemas.microsoft.com/office/drawing/2014/main" id="{F1E4FC5F-4BD9-3AFE-50CA-ABC86883A05C}"/>
                </a:ext>
              </a:extLst>
            </p:cNvPr>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 name="Google Shape;306;p15">
            <a:extLst>
              <a:ext uri="{FF2B5EF4-FFF2-40B4-BE49-F238E27FC236}">
                <a16:creationId xmlns:a16="http://schemas.microsoft.com/office/drawing/2014/main" id="{040B54E4-C580-F47E-9DDF-4B8692B2A389}"/>
              </a:ext>
            </a:extLst>
          </p:cNvPr>
          <p:cNvGrpSpPr/>
          <p:nvPr/>
        </p:nvGrpSpPr>
        <p:grpSpPr>
          <a:xfrm>
            <a:off x="479065" y="7739770"/>
            <a:ext cx="3019300" cy="875553"/>
            <a:chOff x="0" y="-29718"/>
            <a:chExt cx="4422777" cy="1167403"/>
          </a:xfrm>
        </p:grpSpPr>
        <p:sp>
          <p:nvSpPr>
            <p:cNvPr id="15" name="Google Shape;307;p15">
              <a:extLst>
                <a:ext uri="{FF2B5EF4-FFF2-40B4-BE49-F238E27FC236}">
                  <a16:creationId xmlns:a16="http://schemas.microsoft.com/office/drawing/2014/main" id="{58A83AB6-DD99-496C-1A5A-7D607BDBCCCD}"/>
                </a:ext>
              </a:extLst>
            </p:cNvPr>
            <p:cNvSpPr txBox="1"/>
            <p:nvPr/>
          </p:nvSpPr>
          <p:spPr>
            <a:xfrm>
              <a:off x="24975" y="-29718"/>
              <a:ext cx="4397802" cy="59093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1" i="0" u="none" strike="noStrike" cap="none" dirty="0">
                  <a:solidFill>
                    <a:srgbClr val="000000"/>
                  </a:solidFill>
                  <a:latin typeface="Ubuntu"/>
                  <a:ea typeface="Ubuntu"/>
                  <a:cs typeface="Ubuntu"/>
                  <a:sym typeface="Ubuntu"/>
                </a:rPr>
                <a:t>Md. </a:t>
              </a:r>
              <a:r>
                <a:rPr lang="en-US" sz="2400" b="1" i="0" u="none" strike="noStrike" cap="none" dirty="0" err="1">
                  <a:solidFill>
                    <a:srgbClr val="000000"/>
                  </a:solidFill>
                  <a:latin typeface="Ubuntu"/>
                  <a:ea typeface="Ubuntu"/>
                  <a:cs typeface="Ubuntu"/>
                  <a:sym typeface="Ubuntu"/>
                </a:rPr>
                <a:t>Rashadul</a:t>
              </a:r>
              <a:r>
                <a:rPr lang="en-US" sz="2400" b="1" i="0" u="none" strike="noStrike" cap="none" dirty="0">
                  <a:solidFill>
                    <a:srgbClr val="000000"/>
                  </a:solidFill>
                  <a:latin typeface="Ubuntu"/>
                  <a:ea typeface="Ubuntu"/>
                  <a:cs typeface="Ubuntu"/>
                  <a:sym typeface="Ubuntu"/>
                </a:rPr>
                <a:t> Islam</a:t>
              </a:r>
              <a:endParaRPr sz="2400" dirty="0"/>
            </a:p>
          </p:txBody>
        </p:sp>
        <p:sp>
          <p:nvSpPr>
            <p:cNvPr id="16" name="Google Shape;308;p15">
              <a:extLst>
                <a:ext uri="{FF2B5EF4-FFF2-40B4-BE49-F238E27FC236}">
                  <a16:creationId xmlns:a16="http://schemas.microsoft.com/office/drawing/2014/main" id="{3F7F3003-36EB-3349-DE15-565613623FB0}"/>
                </a:ext>
              </a:extLst>
            </p:cNvPr>
            <p:cNvSpPr txBox="1"/>
            <p:nvPr/>
          </p:nvSpPr>
          <p:spPr>
            <a:xfrm>
              <a:off x="0" y="546755"/>
              <a:ext cx="4061716" cy="59093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dirty="0">
                  <a:latin typeface="Ubuntu"/>
                  <a:sym typeface="Ubuntu"/>
                </a:rPr>
                <a:t>Id: 19202103169</a:t>
              </a:r>
              <a:endParaRPr sz="2400" dirty="0"/>
            </a:p>
          </p:txBody>
        </p:sp>
      </p:grpSp>
      <p:grpSp>
        <p:nvGrpSpPr>
          <p:cNvPr id="17" name="Google Shape;315;p15">
            <a:extLst>
              <a:ext uri="{FF2B5EF4-FFF2-40B4-BE49-F238E27FC236}">
                <a16:creationId xmlns:a16="http://schemas.microsoft.com/office/drawing/2014/main" id="{392F15A8-AAC4-73F3-2006-9A288F115F8F}"/>
              </a:ext>
            </a:extLst>
          </p:cNvPr>
          <p:cNvGrpSpPr/>
          <p:nvPr/>
        </p:nvGrpSpPr>
        <p:grpSpPr>
          <a:xfrm>
            <a:off x="3820237" y="7731328"/>
            <a:ext cx="3660641" cy="921857"/>
            <a:chOff x="-377064" y="-91457"/>
            <a:chExt cx="4880855" cy="1229142"/>
          </a:xfrm>
        </p:grpSpPr>
        <p:sp>
          <p:nvSpPr>
            <p:cNvPr id="18" name="Google Shape;316;p15">
              <a:extLst>
                <a:ext uri="{FF2B5EF4-FFF2-40B4-BE49-F238E27FC236}">
                  <a16:creationId xmlns:a16="http://schemas.microsoft.com/office/drawing/2014/main" id="{87BD1A98-58D5-7A17-23B9-4EA50DC995C2}"/>
                </a:ext>
              </a:extLst>
            </p:cNvPr>
            <p:cNvSpPr txBox="1"/>
            <p:nvPr/>
          </p:nvSpPr>
          <p:spPr>
            <a:xfrm>
              <a:off x="-377064" y="-91457"/>
              <a:ext cx="4880855" cy="59093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1" i="0" u="none" strike="noStrike" cap="none" dirty="0">
                  <a:solidFill>
                    <a:srgbClr val="000000"/>
                  </a:solidFill>
                  <a:latin typeface="Ubuntu"/>
                  <a:ea typeface="Ubuntu"/>
                  <a:cs typeface="Ubuntu"/>
                  <a:sym typeface="Ubuntu"/>
                </a:rPr>
                <a:t>Md. Faysal Mahmud</a:t>
              </a:r>
              <a:endParaRPr sz="2400" dirty="0"/>
            </a:p>
          </p:txBody>
        </p:sp>
        <p:sp>
          <p:nvSpPr>
            <p:cNvPr id="19" name="Google Shape;317;p15">
              <a:extLst>
                <a:ext uri="{FF2B5EF4-FFF2-40B4-BE49-F238E27FC236}">
                  <a16:creationId xmlns:a16="http://schemas.microsoft.com/office/drawing/2014/main" id="{4343872A-D90D-2797-6739-B1083E2A4A25}"/>
                </a:ext>
              </a:extLst>
            </p:cNvPr>
            <p:cNvSpPr txBox="1"/>
            <p:nvPr/>
          </p:nvSpPr>
          <p:spPr>
            <a:xfrm>
              <a:off x="0" y="546755"/>
              <a:ext cx="4061716" cy="59093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dirty="0">
                  <a:solidFill>
                    <a:srgbClr val="000000"/>
                  </a:solidFill>
                  <a:latin typeface="Ubuntu"/>
                  <a:ea typeface="Ubuntu"/>
                  <a:cs typeface="Ubuntu"/>
                  <a:sym typeface="Ubuntu"/>
                </a:rPr>
                <a:t>Id: 19202103174</a:t>
              </a:r>
              <a:endParaRPr sz="2400" dirty="0"/>
            </a:p>
          </p:txBody>
        </p:sp>
      </p:grpSp>
      <p:grpSp>
        <p:nvGrpSpPr>
          <p:cNvPr id="20" name="Google Shape;324;p15">
            <a:extLst>
              <a:ext uri="{FF2B5EF4-FFF2-40B4-BE49-F238E27FC236}">
                <a16:creationId xmlns:a16="http://schemas.microsoft.com/office/drawing/2014/main" id="{B1AF04D7-8B65-D3CE-BA16-B1310F2A6A2D}"/>
              </a:ext>
            </a:extLst>
          </p:cNvPr>
          <p:cNvGrpSpPr/>
          <p:nvPr/>
        </p:nvGrpSpPr>
        <p:grpSpPr>
          <a:xfrm>
            <a:off x="7724244" y="7726087"/>
            <a:ext cx="3046287" cy="860408"/>
            <a:chOff x="0" y="-9525"/>
            <a:chExt cx="4061716" cy="1147210"/>
          </a:xfrm>
        </p:grpSpPr>
        <p:sp>
          <p:nvSpPr>
            <p:cNvPr id="21" name="Google Shape;325;p15">
              <a:extLst>
                <a:ext uri="{FF2B5EF4-FFF2-40B4-BE49-F238E27FC236}">
                  <a16:creationId xmlns:a16="http://schemas.microsoft.com/office/drawing/2014/main" id="{B61600F8-05AF-6C86-7F38-BB28B8F09643}"/>
                </a:ext>
              </a:extLst>
            </p:cNvPr>
            <p:cNvSpPr txBox="1"/>
            <p:nvPr/>
          </p:nvSpPr>
          <p:spPr>
            <a:xfrm>
              <a:off x="411040" y="-9525"/>
              <a:ext cx="3239636" cy="68942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800" b="1" i="0" u="none" strike="noStrike" cap="none" dirty="0">
                  <a:solidFill>
                    <a:srgbClr val="000000"/>
                  </a:solidFill>
                  <a:latin typeface="Ubuntu"/>
                  <a:ea typeface="Ubuntu"/>
                  <a:cs typeface="Ubuntu"/>
                  <a:sym typeface="Ubuntu"/>
                </a:rPr>
                <a:t>Sadia sultana</a:t>
              </a:r>
              <a:endParaRPr sz="1600" dirty="0"/>
            </a:p>
          </p:txBody>
        </p:sp>
        <p:sp>
          <p:nvSpPr>
            <p:cNvPr id="22" name="Google Shape;326;p15">
              <a:extLst>
                <a:ext uri="{FF2B5EF4-FFF2-40B4-BE49-F238E27FC236}">
                  <a16:creationId xmlns:a16="http://schemas.microsoft.com/office/drawing/2014/main" id="{F9A9F957-3F9D-47FB-3F43-7CCDEC54E64B}"/>
                </a:ext>
              </a:extLst>
            </p:cNvPr>
            <p:cNvSpPr txBox="1"/>
            <p:nvPr/>
          </p:nvSpPr>
          <p:spPr>
            <a:xfrm>
              <a:off x="0" y="546755"/>
              <a:ext cx="4061716" cy="59093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dirty="0">
                  <a:solidFill>
                    <a:srgbClr val="000000"/>
                  </a:solidFill>
                  <a:latin typeface="Ubuntu"/>
                  <a:ea typeface="Ubuntu"/>
                  <a:cs typeface="Ubuntu"/>
                  <a:sym typeface="Ubuntu"/>
                </a:rPr>
                <a:t>Id: 19202103184</a:t>
              </a:r>
              <a:endParaRPr dirty="0"/>
            </a:p>
          </p:txBody>
        </p:sp>
      </p:grpSp>
      <p:grpSp>
        <p:nvGrpSpPr>
          <p:cNvPr id="23" name="Google Shape;333;p15">
            <a:extLst>
              <a:ext uri="{FF2B5EF4-FFF2-40B4-BE49-F238E27FC236}">
                <a16:creationId xmlns:a16="http://schemas.microsoft.com/office/drawing/2014/main" id="{C74BC6D7-37BB-BE69-0E2E-F7C65CB15C5C}"/>
              </a:ext>
            </a:extLst>
          </p:cNvPr>
          <p:cNvGrpSpPr/>
          <p:nvPr/>
        </p:nvGrpSpPr>
        <p:grpSpPr>
          <a:xfrm>
            <a:off x="11299073" y="7752764"/>
            <a:ext cx="3046287" cy="860408"/>
            <a:chOff x="0" y="-9525"/>
            <a:chExt cx="4061716" cy="1147210"/>
          </a:xfrm>
        </p:grpSpPr>
        <p:sp>
          <p:nvSpPr>
            <p:cNvPr id="24" name="Google Shape;334;p15">
              <a:extLst>
                <a:ext uri="{FF2B5EF4-FFF2-40B4-BE49-F238E27FC236}">
                  <a16:creationId xmlns:a16="http://schemas.microsoft.com/office/drawing/2014/main" id="{E9DBE5CB-04B2-997A-A645-2DE60CE56777}"/>
                </a:ext>
              </a:extLst>
            </p:cNvPr>
            <p:cNvSpPr txBox="1"/>
            <p:nvPr/>
          </p:nvSpPr>
          <p:spPr>
            <a:xfrm>
              <a:off x="411040" y="-9525"/>
              <a:ext cx="3239636" cy="59093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1" i="0" u="none" strike="noStrike" cap="none" dirty="0">
                  <a:solidFill>
                    <a:srgbClr val="000000"/>
                  </a:solidFill>
                  <a:latin typeface="Ubuntu"/>
                  <a:ea typeface="Ubuntu"/>
                  <a:cs typeface="Ubuntu"/>
                  <a:sym typeface="Ubuntu"/>
                </a:rPr>
                <a:t>Dipa Rani</a:t>
              </a:r>
              <a:endParaRPr sz="2400" dirty="0"/>
            </a:p>
          </p:txBody>
        </p:sp>
        <p:sp>
          <p:nvSpPr>
            <p:cNvPr id="25" name="Google Shape;335;p15">
              <a:extLst>
                <a:ext uri="{FF2B5EF4-FFF2-40B4-BE49-F238E27FC236}">
                  <a16:creationId xmlns:a16="http://schemas.microsoft.com/office/drawing/2014/main" id="{8A2CECCE-7517-0F59-680B-D02AAD56F539}"/>
                </a:ext>
              </a:extLst>
            </p:cNvPr>
            <p:cNvSpPr txBox="1"/>
            <p:nvPr/>
          </p:nvSpPr>
          <p:spPr>
            <a:xfrm>
              <a:off x="0" y="546755"/>
              <a:ext cx="4061716" cy="59093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0" i="0" u="none" strike="noStrike" cap="none" dirty="0">
                  <a:solidFill>
                    <a:srgbClr val="000000"/>
                  </a:solidFill>
                  <a:latin typeface="Ubuntu"/>
                  <a:ea typeface="Ubuntu"/>
                  <a:cs typeface="Ubuntu"/>
                  <a:sym typeface="Ubuntu"/>
                </a:rPr>
                <a:t>Id: 19202103201</a:t>
              </a:r>
              <a:endParaRPr sz="2400" dirty="0"/>
            </a:p>
          </p:txBody>
        </p:sp>
      </p:grpSp>
      <p:grpSp>
        <p:nvGrpSpPr>
          <p:cNvPr id="26" name="Google Shape;341;p15">
            <a:extLst>
              <a:ext uri="{FF2B5EF4-FFF2-40B4-BE49-F238E27FC236}">
                <a16:creationId xmlns:a16="http://schemas.microsoft.com/office/drawing/2014/main" id="{54A119D4-61F8-7DB7-7246-B8C1832F7F25}"/>
              </a:ext>
            </a:extLst>
          </p:cNvPr>
          <p:cNvGrpSpPr/>
          <p:nvPr/>
        </p:nvGrpSpPr>
        <p:grpSpPr>
          <a:xfrm>
            <a:off x="376618" y="4287727"/>
            <a:ext cx="3274293" cy="3288969"/>
            <a:chOff x="1813" y="0"/>
            <a:chExt cx="809173" cy="812800"/>
          </a:xfrm>
        </p:grpSpPr>
        <p:sp>
          <p:nvSpPr>
            <p:cNvPr id="27" name="Google Shape;342;p15">
              <a:extLst>
                <a:ext uri="{FF2B5EF4-FFF2-40B4-BE49-F238E27FC236}">
                  <a16:creationId xmlns:a16="http://schemas.microsoft.com/office/drawing/2014/main" id="{54FFA638-4FBF-D734-EC62-345CAFE1BB69}"/>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43;p15">
              <a:extLst>
                <a:ext uri="{FF2B5EF4-FFF2-40B4-BE49-F238E27FC236}">
                  <a16:creationId xmlns:a16="http://schemas.microsoft.com/office/drawing/2014/main" id="{A9CBA0DB-5566-459B-9478-B88F18E068A4}"/>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 name="Google Shape;345;p15">
            <a:extLst>
              <a:ext uri="{FF2B5EF4-FFF2-40B4-BE49-F238E27FC236}">
                <a16:creationId xmlns:a16="http://schemas.microsoft.com/office/drawing/2014/main" id="{EF73BDDB-AA48-069E-8AC9-DB1EA25247FC}"/>
              </a:ext>
            </a:extLst>
          </p:cNvPr>
          <p:cNvSpPr/>
          <p:nvPr/>
        </p:nvSpPr>
        <p:spPr>
          <a:xfrm>
            <a:off x="459284" y="4367324"/>
            <a:ext cx="3100303" cy="3131264"/>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41;p15">
            <a:extLst>
              <a:ext uri="{FF2B5EF4-FFF2-40B4-BE49-F238E27FC236}">
                <a16:creationId xmlns:a16="http://schemas.microsoft.com/office/drawing/2014/main" id="{426CD61F-63C1-95C0-1C2B-8B794C1B5AAF}"/>
              </a:ext>
            </a:extLst>
          </p:cNvPr>
          <p:cNvGrpSpPr/>
          <p:nvPr/>
        </p:nvGrpSpPr>
        <p:grpSpPr>
          <a:xfrm>
            <a:off x="3952295" y="4287727"/>
            <a:ext cx="3274293" cy="3288969"/>
            <a:chOff x="1813" y="0"/>
            <a:chExt cx="809173" cy="812800"/>
          </a:xfrm>
        </p:grpSpPr>
        <p:sp>
          <p:nvSpPr>
            <p:cNvPr id="31" name="Google Shape;342;p15">
              <a:extLst>
                <a:ext uri="{FF2B5EF4-FFF2-40B4-BE49-F238E27FC236}">
                  <a16:creationId xmlns:a16="http://schemas.microsoft.com/office/drawing/2014/main" id="{BDC88CDF-4DDF-3338-7295-6234A390F7D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43;p15">
              <a:extLst>
                <a:ext uri="{FF2B5EF4-FFF2-40B4-BE49-F238E27FC236}">
                  <a16:creationId xmlns:a16="http://schemas.microsoft.com/office/drawing/2014/main" id="{666148A1-5B58-DA40-6A94-6A3F0AC3DA6F}"/>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 name="Google Shape;341;p15">
            <a:extLst>
              <a:ext uri="{FF2B5EF4-FFF2-40B4-BE49-F238E27FC236}">
                <a16:creationId xmlns:a16="http://schemas.microsoft.com/office/drawing/2014/main" id="{3880C68A-72CC-0C81-EC48-3DFDBBA7B4B2}"/>
              </a:ext>
            </a:extLst>
          </p:cNvPr>
          <p:cNvGrpSpPr/>
          <p:nvPr/>
        </p:nvGrpSpPr>
        <p:grpSpPr>
          <a:xfrm>
            <a:off x="14678568" y="4280964"/>
            <a:ext cx="3274293" cy="3288969"/>
            <a:chOff x="1813" y="0"/>
            <a:chExt cx="809173" cy="812800"/>
          </a:xfrm>
        </p:grpSpPr>
        <p:sp>
          <p:nvSpPr>
            <p:cNvPr id="34" name="Google Shape;342;p15">
              <a:extLst>
                <a:ext uri="{FF2B5EF4-FFF2-40B4-BE49-F238E27FC236}">
                  <a16:creationId xmlns:a16="http://schemas.microsoft.com/office/drawing/2014/main" id="{2711FD02-D92E-DEC9-1BCB-44490C0305F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3;p15">
              <a:extLst>
                <a:ext uri="{FF2B5EF4-FFF2-40B4-BE49-F238E27FC236}">
                  <a16:creationId xmlns:a16="http://schemas.microsoft.com/office/drawing/2014/main" id="{BFB681B2-DEA4-82FB-8551-F875B87999FD}"/>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 name="Google Shape;341;p15">
            <a:extLst>
              <a:ext uri="{FF2B5EF4-FFF2-40B4-BE49-F238E27FC236}">
                <a16:creationId xmlns:a16="http://schemas.microsoft.com/office/drawing/2014/main" id="{85E1B9D6-5D9B-5013-53ED-786D33F856FF}"/>
              </a:ext>
            </a:extLst>
          </p:cNvPr>
          <p:cNvGrpSpPr/>
          <p:nvPr/>
        </p:nvGrpSpPr>
        <p:grpSpPr>
          <a:xfrm>
            <a:off x="7527593" y="4362623"/>
            <a:ext cx="3274293" cy="3288969"/>
            <a:chOff x="1813" y="0"/>
            <a:chExt cx="809173" cy="812800"/>
          </a:xfrm>
        </p:grpSpPr>
        <p:sp>
          <p:nvSpPr>
            <p:cNvPr id="37" name="Google Shape;342;p15">
              <a:extLst>
                <a:ext uri="{FF2B5EF4-FFF2-40B4-BE49-F238E27FC236}">
                  <a16:creationId xmlns:a16="http://schemas.microsoft.com/office/drawing/2014/main" id="{21BD2146-CE60-3E4C-C741-EA1AC40D537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3;p15">
              <a:extLst>
                <a:ext uri="{FF2B5EF4-FFF2-40B4-BE49-F238E27FC236}">
                  <a16:creationId xmlns:a16="http://schemas.microsoft.com/office/drawing/2014/main" id="{16C96E13-8BC9-FE06-38A7-55C29299D007}"/>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 name="Google Shape;341;p15">
            <a:extLst>
              <a:ext uri="{FF2B5EF4-FFF2-40B4-BE49-F238E27FC236}">
                <a16:creationId xmlns:a16="http://schemas.microsoft.com/office/drawing/2014/main" id="{5B72A63A-167F-DD99-DCC3-82323FD73BF8}"/>
              </a:ext>
            </a:extLst>
          </p:cNvPr>
          <p:cNvGrpSpPr/>
          <p:nvPr/>
        </p:nvGrpSpPr>
        <p:grpSpPr>
          <a:xfrm>
            <a:off x="11103270" y="4362623"/>
            <a:ext cx="3274293" cy="3288969"/>
            <a:chOff x="1813" y="0"/>
            <a:chExt cx="809173" cy="812800"/>
          </a:xfrm>
        </p:grpSpPr>
        <p:sp>
          <p:nvSpPr>
            <p:cNvPr id="40" name="Google Shape;342;p15">
              <a:extLst>
                <a:ext uri="{FF2B5EF4-FFF2-40B4-BE49-F238E27FC236}">
                  <a16:creationId xmlns:a16="http://schemas.microsoft.com/office/drawing/2014/main" id="{0C76BAE5-A610-50C3-A6AA-0C8CC20E83E4}"/>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FA084"/>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3;p15">
              <a:extLst>
                <a:ext uri="{FF2B5EF4-FFF2-40B4-BE49-F238E27FC236}">
                  <a16:creationId xmlns:a16="http://schemas.microsoft.com/office/drawing/2014/main" id="{FA8EE8E9-7745-EF93-6DF9-B5E81A8FF031}"/>
                </a:ext>
              </a:extLst>
            </p:cNvPr>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 name="Google Shape;345;p15">
            <a:extLst>
              <a:ext uri="{FF2B5EF4-FFF2-40B4-BE49-F238E27FC236}">
                <a16:creationId xmlns:a16="http://schemas.microsoft.com/office/drawing/2014/main" id="{E32FBFF9-365C-7DE2-EC15-F4706B1AFCA4}"/>
              </a:ext>
            </a:extLst>
          </p:cNvPr>
          <p:cNvSpPr/>
          <p:nvPr/>
        </p:nvSpPr>
        <p:spPr>
          <a:xfrm>
            <a:off x="4047185" y="4367324"/>
            <a:ext cx="3100303" cy="3131264"/>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5;p15">
            <a:extLst>
              <a:ext uri="{FF2B5EF4-FFF2-40B4-BE49-F238E27FC236}">
                <a16:creationId xmlns:a16="http://schemas.microsoft.com/office/drawing/2014/main" id="{0D6A2DFF-D72D-AFE8-AD04-A6E453486A2E}"/>
              </a:ext>
            </a:extLst>
          </p:cNvPr>
          <p:cNvSpPr/>
          <p:nvPr/>
        </p:nvSpPr>
        <p:spPr>
          <a:xfrm>
            <a:off x="7614587" y="4438669"/>
            <a:ext cx="3100303" cy="3131264"/>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5;p15">
            <a:extLst>
              <a:ext uri="{FF2B5EF4-FFF2-40B4-BE49-F238E27FC236}">
                <a16:creationId xmlns:a16="http://schemas.microsoft.com/office/drawing/2014/main" id="{E46789FB-CEB7-7E2B-FB55-067FFE72E0A5}"/>
              </a:ext>
            </a:extLst>
          </p:cNvPr>
          <p:cNvSpPr/>
          <p:nvPr/>
        </p:nvSpPr>
        <p:spPr>
          <a:xfrm>
            <a:off x="11190264" y="4437020"/>
            <a:ext cx="3100303" cy="3131264"/>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5;p15">
            <a:extLst>
              <a:ext uri="{FF2B5EF4-FFF2-40B4-BE49-F238E27FC236}">
                <a16:creationId xmlns:a16="http://schemas.microsoft.com/office/drawing/2014/main" id="{E9BF5955-9896-4AFA-5229-C25D8FD02759}"/>
              </a:ext>
            </a:extLst>
          </p:cNvPr>
          <p:cNvSpPr/>
          <p:nvPr/>
        </p:nvSpPr>
        <p:spPr>
          <a:xfrm>
            <a:off x="14779550" y="4370575"/>
            <a:ext cx="3100303" cy="3131264"/>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47625" cap="flat" cmpd="sng">
            <a:solidFill>
              <a:srgbClr val="33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Picture 45">
            <a:extLst>
              <a:ext uri="{FF2B5EF4-FFF2-40B4-BE49-F238E27FC236}">
                <a16:creationId xmlns:a16="http://schemas.microsoft.com/office/drawing/2014/main" id="{F69E1CA2-89D9-1353-33C4-416C78B7E0FB}"/>
              </a:ext>
            </a:extLst>
          </p:cNvPr>
          <p:cNvPicPr>
            <a:picLocks noChangeAspect="1"/>
          </p:cNvPicPr>
          <p:nvPr/>
        </p:nvPicPr>
        <p:blipFill>
          <a:blip r:embed="rId3"/>
          <a:stretch>
            <a:fillRect/>
          </a:stretch>
        </p:blipFill>
        <p:spPr>
          <a:xfrm>
            <a:off x="7327431" y="4115235"/>
            <a:ext cx="4219272" cy="5329390"/>
          </a:xfrm>
          <a:prstGeom prst="rect">
            <a:avLst/>
          </a:prstGeom>
        </p:spPr>
      </p:pic>
      <p:pic>
        <p:nvPicPr>
          <p:cNvPr id="48" name="Picture 47">
            <a:extLst>
              <a:ext uri="{FF2B5EF4-FFF2-40B4-BE49-F238E27FC236}">
                <a16:creationId xmlns:a16="http://schemas.microsoft.com/office/drawing/2014/main" id="{6F8BD53B-33CC-2A67-D456-C1CB390C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990" y="2175888"/>
            <a:ext cx="5610206" cy="7480275"/>
          </a:xfrm>
          <a:prstGeom prst="rect">
            <a:avLst/>
          </a:prstGeom>
        </p:spPr>
      </p:pic>
      <p:pic>
        <p:nvPicPr>
          <p:cNvPr id="49" name="Picture 48">
            <a:extLst>
              <a:ext uri="{FF2B5EF4-FFF2-40B4-BE49-F238E27FC236}">
                <a16:creationId xmlns:a16="http://schemas.microsoft.com/office/drawing/2014/main" id="{CA536F02-1AF4-D351-2A9A-2E14C67AF034}"/>
              </a:ext>
            </a:extLst>
          </p:cNvPr>
          <p:cNvPicPr>
            <a:picLocks noChangeAspect="1"/>
          </p:cNvPicPr>
          <p:nvPr/>
        </p:nvPicPr>
        <p:blipFill>
          <a:blip r:embed="rId5"/>
          <a:stretch>
            <a:fillRect/>
          </a:stretch>
        </p:blipFill>
        <p:spPr>
          <a:xfrm>
            <a:off x="11191335" y="4220544"/>
            <a:ext cx="3139511" cy="4716272"/>
          </a:xfrm>
          <a:prstGeom prst="rect">
            <a:avLst/>
          </a:prstGeom>
        </p:spPr>
      </p:pic>
      <p:grpSp>
        <p:nvGrpSpPr>
          <p:cNvPr id="50" name="Google Shape;333;p15">
            <a:extLst>
              <a:ext uri="{FF2B5EF4-FFF2-40B4-BE49-F238E27FC236}">
                <a16:creationId xmlns:a16="http://schemas.microsoft.com/office/drawing/2014/main" id="{571A0FB4-7C04-40C3-5F87-9A5046B70D26}"/>
              </a:ext>
            </a:extLst>
          </p:cNvPr>
          <p:cNvGrpSpPr/>
          <p:nvPr/>
        </p:nvGrpSpPr>
        <p:grpSpPr>
          <a:xfrm>
            <a:off x="14806557" y="7752764"/>
            <a:ext cx="3046287" cy="860408"/>
            <a:chOff x="0" y="-9525"/>
            <a:chExt cx="4061716" cy="1147210"/>
          </a:xfrm>
        </p:grpSpPr>
        <p:sp>
          <p:nvSpPr>
            <p:cNvPr id="51" name="Google Shape;334;p15">
              <a:extLst>
                <a:ext uri="{FF2B5EF4-FFF2-40B4-BE49-F238E27FC236}">
                  <a16:creationId xmlns:a16="http://schemas.microsoft.com/office/drawing/2014/main" id="{E943B1F6-BA4C-A8CD-B56D-834755D802AC}"/>
                </a:ext>
              </a:extLst>
            </p:cNvPr>
            <p:cNvSpPr txBox="1"/>
            <p:nvPr/>
          </p:nvSpPr>
          <p:spPr>
            <a:xfrm>
              <a:off x="411040" y="-9525"/>
              <a:ext cx="3239636" cy="590930"/>
            </a:xfrm>
            <a:prstGeom prst="rect">
              <a:avLst/>
            </a:prstGeom>
            <a:noFill/>
            <a:ln>
              <a:noFill/>
            </a:ln>
          </p:spPr>
          <p:txBody>
            <a:bodyPr spcFirstLastPara="1" wrap="square" lIns="0" tIns="0" rIns="0" bIns="0" anchor="t" anchorCtr="0">
              <a:spAutoFit/>
            </a:bodyPr>
            <a:lstStyle/>
            <a:p>
              <a:pPr marL="0" marR="0" lvl="0" indent="0" algn="ctr" rtl="0">
                <a:lnSpc>
                  <a:spcPct val="119958"/>
                </a:lnSpc>
                <a:spcBef>
                  <a:spcPts val="0"/>
                </a:spcBef>
                <a:spcAft>
                  <a:spcPts val="0"/>
                </a:spcAft>
                <a:buNone/>
              </a:pPr>
              <a:r>
                <a:rPr lang="en-US" sz="2400" b="1" i="0" u="none" strike="noStrike" cap="none" dirty="0">
                  <a:solidFill>
                    <a:srgbClr val="000000"/>
                  </a:solidFill>
                  <a:latin typeface="Ubuntu"/>
                  <a:ea typeface="Ubuntu"/>
                  <a:cs typeface="Ubuntu"/>
                  <a:sym typeface="Ubuntu"/>
                </a:rPr>
                <a:t>Md. </a:t>
              </a:r>
              <a:r>
                <a:rPr lang="en-US" sz="2400" b="1" i="0" u="none" strike="noStrike" cap="none" dirty="0" err="1">
                  <a:solidFill>
                    <a:srgbClr val="000000"/>
                  </a:solidFill>
                  <a:latin typeface="Ubuntu"/>
                  <a:ea typeface="Ubuntu"/>
                  <a:cs typeface="Ubuntu"/>
                  <a:sym typeface="Ubuntu"/>
                </a:rPr>
                <a:t>Sahal</a:t>
              </a:r>
              <a:r>
                <a:rPr lang="en-US" sz="2400" b="1" i="0" u="none" strike="noStrike" cap="none" dirty="0">
                  <a:solidFill>
                    <a:srgbClr val="000000"/>
                  </a:solidFill>
                  <a:latin typeface="Ubuntu"/>
                  <a:ea typeface="Ubuntu"/>
                  <a:cs typeface="Ubuntu"/>
                  <a:sym typeface="Ubuntu"/>
                </a:rPr>
                <a:t> </a:t>
              </a:r>
              <a:r>
                <a:rPr lang="en-US" sz="2400" b="1" i="0" u="none" strike="noStrike" cap="none" dirty="0" err="1">
                  <a:solidFill>
                    <a:srgbClr val="000000"/>
                  </a:solidFill>
                  <a:latin typeface="Ubuntu"/>
                  <a:ea typeface="Ubuntu"/>
                  <a:cs typeface="Ubuntu"/>
                  <a:sym typeface="Ubuntu"/>
                </a:rPr>
                <a:t>Kabir</a:t>
              </a:r>
              <a:r>
                <a:rPr lang="en-US" sz="2400" b="1" i="0" u="none" strike="noStrike" cap="none" dirty="0">
                  <a:solidFill>
                    <a:srgbClr val="000000"/>
                  </a:solidFill>
                  <a:latin typeface="Ubuntu"/>
                  <a:ea typeface="Ubuntu"/>
                  <a:cs typeface="Ubuntu"/>
                  <a:sym typeface="Ubuntu"/>
                </a:rPr>
                <a:t> </a:t>
              </a:r>
              <a:endParaRPr sz="2400" dirty="0"/>
            </a:p>
          </p:txBody>
        </p:sp>
        <p:sp>
          <p:nvSpPr>
            <p:cNvPr id="52" name="Google Shape;335;p15">
              <a:extLst>
                <a:ext uri="{FF2B5EF4-FFF2-40B4-BE49-F238E27FC236}">
                  <a16:creationId xmlns:a16="http://schemas.microsoft.com/office/drawing/2014/main" id="{FACB372D-36DF-EA2A-3F3E-713CED83E38B}"/>
                </a:ext>
              </a:extLst>
            </p:cNvPr>
            <p:cNvSpPr txBox="1"/>
            <p:nvPr/>
          </p:nvSpPr>
          <p:spPr>
            <a:xfrm>
              <a:off x="0" y="546755"/>
              <a:ext cx="4061716" cy="590930"/>
            </a:xfrm>
            <a:prstGeom prst="rect">
              <a:avLst/>
            </a:prstGeom>
            <a:noFill/>
            <a:ln>
              <a:noFill/>
            </a:ln>
          </p:spPr>
          <p:txBody>
            <a:bodyPr spcFirstLastPara="1" wrap="square" lIns="0" tIns="0" rIns="0" bIns="0" anchor="t" anchorCtr="0">
              <a:spAutoFit/>
            </a:bodyPr>
            <a:lstStyle/>
            <a:p>
              <a:pPr lvl="0" algn="ctr">
                <a:lnSpc>
                  <a:spcPct val="119958"/>
                </a:lnSpc>
              </a:pPr>
              <a:r>
                <a:rPr lang="en-US" sz="2400" b="0" i="0" u="none" strike="noStrike" cap="none" dirty="0">
                  <a:solidFill>
                    <a:srgbClr val="000000"/>
                  </a:solidFill>
                  <a:latin typeface="Ubuntu"/>
                  <a:ea typeface="Ubuntu"/>
                  <a:cs typeface="Ubuntu"/>
                  <a:sym typeface="Ubuntu"/>
                </a:rPr>
                <a:t>Id: </a:t>
              </a:r>
              <a:r>
                <a:rPr lang="en-US" sz="2400" dirty="0">
                  <a:latin typeface="Ubuntu"/>
                  <a:ea typeface="Ubuntu"/>
                  <a:cs typeface="Ubuntu"/>
                  <a:sym typeface="Ubuntu"/>
                </a:rPr>
                <a:t>17183103051</a:t>
              </a:r>
              <a:endParaRPr sz="2400" dirty="0"/>
            </a:p>
          </p:txBody>
        </p:sp>
      </p:grpSp>
      <p:pic>
        <p:nvPicPr>
          <p:cNvPr id="53" name="Google Shape;336;p15">
            <a:extLst>
              <a:ext uri="{FF2B5EF4-FFF2-40B4-BE49-F238E27FC236}">
                <a16:creationId xmlns:a16="http://schemas.microsoft.com/office/drawing/2014/main" id="{18483BA6-A606-0E40-A2C0-480C576D213C}"/>
              </a:ext>
            </a:extLst>
          </p:cNvPr>
          <p:cNvPicPr preferRelativeResize="0"/>
          <p:nvPr/>
        </p:nvPicPr>
        <p:blipFill rotWithShape="1">
          <a:blip r:embed="rId6">
            <a:alphaModFix/>
            <a:duotone>
              <a:prstClr val="black"/>
              <a:schemeClr val="accent1">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rot="12671068">
            <a:off x="503441" y="1071789"/>
            <a:ext cx="1762543" cy="1889665"/>
          </a:xfrm>
          <a:prstGeom prst="rect">
            <a:avLst/>
          </a:prstGeom>
          <a:noFill/>
          <a:ln>
            <a:noFill/>
          </a:ln>
        </p:spPr>
      </p:pic>
      <p:pic>
        <p:nvPicPr>
          <p:cNvPr id="54" name="Google Shape;336;p15">
            <a:extLst>
              <a:ext uri="{FF2B5EF4-FFF2-40B4-BE49-F238E27FC236}">
                <a16:creationId xmlns:a16="http://schemas.microsoft.com/office/drawing/2014/main" id="{ACB58BB1-F9ED-C8E2-197D-EE2CD14ACC19}"/>
              </a:ext>
            </a:extLst>
          </p:cNvPr>
          <p:cNvPicPr preferRelativeResize="0"/>
          <p:nvPr/>
        </p:nvPicPr>
        <p:blipFill rotWithShape="1">
          <a:blip r:embed="rId6">
            <a:alphaModFix/>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a:off x="15846720" y="1101053"/>
            <a:ext cx="1498808" cy="1486849"/>
          </a:xfrm>
          <a:prstGeom prst="rect">
            <a:avLst/>
          </a:prstGeom>
          <a:noFill/>
          <a:ln>
            <a:noFill/>
          </a:ln>
        </p:spPr>
      </p:pic>
      <p:pic>
        <p:nvPicPr>
          <p:cNvPr id="55" name="Picture 54">
            <a:extLst>
              <a:ext uri="{FF2B5EF4-FFF2-40B4-BE49-F238E27FC236}">
                <a16:creationId xmlns:a16="http://schemas.microsoft.com/office/drawing/2014/main" id="{6058859D-9E27-965A-7670-CB166A523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87001" y="1804971"/>
            <a:ext cx="5645188" cy="7637593"/>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7185" y="4137484"/>
            <a:ext cx="3106385" cy="489983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6" name="Google Shape;85;p1">
            <a:extLst>
              <a:ext uri="{FF2B5EF4-FFF2-40B4-BE49-F238E27FC236}">
                <a16:creationId xmlns:a16="http://schemas.microsoft.com/office/drawing/2014/main" id="{84EF7A81-0852-0890-7387-5C4F19548708}"/>
              </a:ext>
            </a:extLst>
          </p:cNvPr>
          <p:cNvSpPr/>
          <p:nvPr/>
        </p:nvSpPr>
        <p:spPr>
          <a:xfrm>
            <a:off x="14763534" y="7746905"/>
            <a:ext cx="5358152" cy="5032416"/>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2">
              <a:lumMod val="60000"/>
              <a:lumOff val="40000"/>
            </a:schemeClr>
          </a:solidFill>
          <a:ln>
            <a:solidFill>
              <a:srgbClr val="558E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txBox="1"/>
          <p:nvPr/>
        </p:nvSpPr>
        <p:spPr>
          <a:xfrm>
            <a:off x="6774299" y="140796"/>
            <a:ext cx="4198502"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smtClean="0">
                <a:solidFill>
                  <a:srgbClr val="6600CC"/>
                </a:solidFill>
                <a:latin typeface="Ubuntu"/>
                <a:ea typeface="Ubuntu"/>
                <a:cs typeface="Ubuntu"/>
                <a:sym typeface="Ubuntu"/>
              </a:rPr>
              <a:t>Content</a:t>
            </a:r>
            <a:endParaRPr dirty="0">
              <a:solidFill>
                <a:srgbClr val="6600CC"/>
              </a:solidFill>
            </a:endParaRPr>
          </a:p>
        </p:txBody>
      </p:sp>
      <p:sp>
        <p:nvSpPr>
          <p:cNvPr id="2" name="TextBox 1">
            <a:extLst>
              <a:ext uri="{FF2B5EF4-FFF2-40B4-BE49-F238E27FC236}">
                <a16:creationId xmlns:a16="http://schemas.microsoft.com/office/drawing/2014/main" id="{A71067BE-CE4E-BD3F-E8F5-8381B1E52863}"/>
              </a:ext>
            </a:extLst>
          </p:cNvPr>
          <p:cNvSpPr txBox="1"/>
          <p:nvPr/>
        </p:nvSpPr>
        <p:spPr>
          <a:xfrm>
            <a:off x="4048602" y="1571701"/>
            <a:ext cx="10714932" cy="10710624"/>
          </a:xfrm>
          <a:prstGeom prst="rect">
            <a:avLst/>
          </a:prstGeom>
          <a:noFill/>
        </p:spPr>
        <p:txBody>
          <a:bodyPr wrap="square" rtlCol="0">
            <a:spAutoFit/>
          </a:bodyPr>
          <a:lstStyle/>
          <a:p>
            <a:pPr marL="514350" indent="-514350">
              <a:spcBef>
                <a:spcPts val="1200"/>
              </a:spcBef>
              <a:buFont typeface="+mj-lt"/>
              <a:buAutoNum type="arabicPeriod"/>
            </a:pPr>
            <a:r>
              <a:rPr lang="en-US" sz="4000" b="0" i="0" dirty="0" smtClean="0">
                <a:solidFill>
                  <a:schemeClr val="tx1"/>
                </a:solidFill>
                <a:effectLst/>
                <a:latin typeface="Times New Roman" panose="02020603050405020304" pitchFamily="18" charset="0"/>
                <a:cs typeface="Times New Roman" panose="02020603050405020304" pitchFamily="18" charset="0"/>
              </a:rPr>
              <a:t>Introduction……………………………. . [1]</a:t>
            </a:r>
          </a:p>
          <a:p>
            <a:pPr marL="514350" indent="-514350">
              <a:spcBef>
                <a:spcPts val="1200"/>
              </a:spcBef>
              <a:buFont typeface="+mj-lt"/>
              <a:buAutoNum type="arabicPeriod"/>
            </a:pPr>
            <a:r>
              <a:rPr lang="en-US" sz="4000" dirty="0" smtClean="0">
                <a:solidFill>
                  <a:schemeClr val="tx1"/>
                </a:solidFill>
                <a:latin typeface="Times New Roman" panose="02020603050405020304" pitchFamily="18" charset="0"/>
                <a:cs typeface="Times New Roman" panose="02020603050405020304" pitchFamily="18" charset="0"/>
              </a:rPr>
              <a:t>Motivation …………………………….... [2]</a:t>
            </a:r>
          </a:p>
          <a:p>
            <a:pPr marL="514350" indent="-514350">
              <a:spcBef>
                <a:spcPts val="1200"/>
              </a:spcBef>
              <a:buFont typeface="+mj-lt"/>
              <a:buAutoNum type="arabicPeriod"/>
            </a:pPr>
            <a:r>
              <a:rPr lang="en-US" sz="4000" dirty="0" smtClean="0">
                <a:solidFill>
                  <a:schemeClr val="tx1"/>
                </a:solidFill>
                <a:latin typeface="Times New Roman" panose="02020603050405020304" pitchFamily="18" charset="0"/>
                <a:cs typeface="Times New Roman" panose="02020603050405020304" pitchFamily="18" charset="0"/>
              </a:rPr>
              <a:t>Literature Review…………………….. [3 -4]</a:t>
            </a:r>
          </a:p>
          <a:p>
            <a:pPr marL="514350" indent="-514350">
              <a:spcBef>
                <a:spcPts val="1200"/>
              </a:spcBef>
              <a:buFont typeface="+mj-lt"/>
              <a:buAutoNum type="arabicPeriod"/>
            </a:pPr>
            <a:r>
              <a:rPr lang="en-US" sz="4000" dirty="0" smtClean="0">
                <a:solidFill>
                  <a:schemeClr val="tx1"/>
                </a:solidFill>
                <a:latin typeface="Times New Roman" panose="02020603050405020304" pitchFamily="18" charset="0"/>
                <a:cs typeface="Times New Roman" panose="02020603050405020304" pitchFamily="18" charset="0"/>
              </a:rPr>
              <a:t>Contribution…………………………..... . [5]</a:t>
            </a:r>
          </a:p>
          <a:p>
            <a:pPr marL="514350" indent="-514350">
              <a:spcBef>
                <a:spcPts val="1200"/>
              </a:spcBef>
              <a:buFont typeface="+mj-lt"/>
              <a:buAutoNum type="arabicPeriod"/>
            </a:pPr>
            <a:r>
              <a:rPr lang="en-US" sz="4000" dirty="0" smtClean="0">
                <a:solidFill>
                  <a:schemeClr val="tx1"/>
                </a:solidFill>
                <a:latin typeface="Times New Roman" panose="02020603050405020304" pitchFamily="18" charset="0"/>
                <a:cs typeface="Times New Roman" panose="02020603050405020304" pitchFamily="18" charset="0"/>
              </a:rPr>
              <a:t>Methodology…………………………….. [6]</a:t>
            </a:r>
          </a:p>
          <a:p>
            <a:pPr marL="514350" indent="-514350">
              <a:spcBef>
                <a:spcPts val="1200"/>
              </a:spcBef>
              <a:buFont typeface="+mj-lt"/>
              <a:buAutoNum type="arabicPeriod"/>
            </a:pPr>
            <a:r>
              <a:rPr lang="en-US" sz="4000" dirty="0" smtClean="0">
                <a:solidFill>
                  <a:schemeClr val="tx1"/>
                </a:solidFill>
                <a:latin typeface="Times New Roman" panose="02020603050405020304" pitchFamily="18" charset="0"/>
                <a:cs typeface="Times New Roman" panose="02020603050405020304" pitchFamily="18" charset="0"/>
              </a:rPr>
              <a:t>Algorithms………………………………. [7]</a:t>
            </a:r>
          </a:p>
          <a:p>
            <a:pPr marL="514350" indent="-514350">
              <a:spcBef>
                <a:spcPts val="1200"/>
              </a:spcBef>
              <a:buFont typeface="+mj-lt"/>
              <a:buAutoNum type="arabicPeriod"/>
            </a:pPr>
            <a:r>
              <a:rPr lang="en-US" sz="4000" dirty="0" smtClean="0">
                <a:solidFill>
                  <a:schemeClr val="tx1"/>
                </a:solidFill>
                <a:latin typeface="Times New Roman" panose="02020603050405020304" pitchFamily="18" charset="0"/>
                <a:cs typeface="Times New Roman" panose="02020603050405020304" pitchFamily="18" charset="0"/>
              </a:rPr>
              <a:t>Research Outcome………………………. [8]</a:t>
            </a:r>
          </a:p>
          <a:p>
            <a:pPr marL="514350" indent="-514350">
              <a:spcBef>
                <a:spcPts val="1200"/>
              </a:spcBef>
              <a:buFont typeface="+mj-lt"/>
              <a:buAutoNum type="arabicPeriod"/>
            </a:pPr>
            <a:r>
              <a:rPr lang="en-US" sz="4000" dirty="0" smtClean="0">
                <a:solidFill>
                  <a:schemeClr val="tx1"/>
                </a:solidFill>
                <a:latin typeface="Times New Roman" panose="02020603050405020304" pitchFamily="18" charset="0"/>
                <a:cs typeface="Times New Roman" panose="02020603050405020304" pitchFamily="18" charset="0"/>
              </a:rPr>
              <a:t>Result Analysis …………………….. [9 - 19]</a:t>
            </a:r>
          </a:p>
          <a:p>
            <a:pPr marL="514350" indent="-514350">
              <a:spcBef>
                <a:spcPts val="1200"/>
              </a:spcBef>
              <a:buFont typeface="+mj-lt"/>
              <a:buAutoNum type="arabicPeriod"/>
            </a:pPr>
            <a:r>
              <a:rPr lang="en-US" sz="4000" dirty="0" smtClean="0">
                <a:solidFill>
                  <a:schemeClr val="tx1"/>
                </a:solidFill>
                <a:latin typeface="Times New Roman" panose="02020603050405020304" pitchFamily="18" charset="0"/>
                <a:cs typeface="Times New Roman" panose="02020603050405020304" pitchFamily="18" charset="0"/>
              </a:rPr>
              <a:t>Contribution and Future Work ……….... [20]</a:t>
            </a:r>
          </a:p>
          <a:p>
            <a:pPr marL="514350" indent="-514350">
              <a:spcBef>
                <a:spcPts val="1200"/>
              </a:spcBef>
              <a:buFont typeface="+mj-lt"/>
              <a:buAutoNum type="arabicPeriod"/>
            </a:pPr>
            <a:r>
              <a:rPr lang="en-US" sz="4000" dirty="0" smtClean="0">
                <a:solidFill>
                  <a:schemeClr val="tx1"/>
                </a:solidFill>
                <a:latin typeface="Times New Roman" panose="02020603050405020304" pitchFamily="18" charset="0"/>
                <a:cs typeface="Times New Roman" panose="02020603050405020304" pitchFamily="18" charset="0"/>
              </a:rPr>
              <a:t> Reference …………………………….. [21]</a:t>
            </a:r>
          </a:p>
          <a:p>
            <a:pPr marL="514350" indent="-514350">
              <a:spcBef>
                <a:spcPts val="1200"/>
              </a:spcBef>
              <a:buFont typeface="+mj-lt"/>
              <a:buAutoNum type="arabicPeriod"/>
            </a:pPr>
            <a:endParaRPr lang="en-US" sz="4000" dirty="0" smtClean="0">
              <a:solidFill>
                <a:schemeClr val="tx1"/>
              </a:solidFill>
              <a:latin typeface="Times New Roman" panose="02020603050405020304" pitchFamily="18" charset="0"/>
              <a:cs typeface="Times New Roman" panose="02020603050405020304" pitchFamily="18" charset="0"/>
            </a:endParaRPr>
          </a:p>
          <a:p>
            <a:pPr marL="514350" indent="-514350">
              <a:spcBef>
                <a:spcPts val="1200"/>
              </a:spcBef>
              <a:buFont typeface="+mj-lt"/>
              <a:buAutoNum type="arabicPeriod"/>
            </a:pPr>
            <a:endParaRPr lang="en-US" sz="4000" dirty="0" smtClean="0">
              <a:solidFill>
                <a:schemeClr val="tx1"/>
              </a:solidFill>
              <a:latin typeface="Times New Roman" panose="02020603050405020304" pitchFamily="18" charset="0"/>
              <a:cs typeface="Times New Roman" panose="02020603050405020304" pitchFamily="18" charset="0"/>
            </a:endParaRPr>
          </a:p>
          <a:p>
            <a:pPr marL="514350" indent="-514350">
              <a:spcBef>
                <a:spcPts val="1200"/>
              </a:spcBef>
              <a:buFont typeface="+mj-lt"/>
              <a:buAutoNum type="arabicPeriod"/>
            </a:pPr>
            <a:endParaRPr lang="en-US" sz="4000" dirty="0" smtClean="0">
              <a:solidFill>
                <a:schemeClr val="tx1"/>
              </a:solidFill>
              <a:latin typeface="Times New Roman" panose="02020603050405020304" pitchFamily="18" charset="0"/>
              <a:cs typeface="Times New Roman" panose="02020603050405020304" pitchFamily="18" charset="0"/>
            </a:endParaRPr>
          </a:p>
          <a:p>
            <a:pPr marL="514350" indent="-514350">
              <a:spcBef>
                <a:spcPts val="1200"/>
              </a:spcBef>
              <a:buFont typeface="+mj-lt"/>
              <a:buAutoNum type="arabicPeriod"/>
            </a:pPr>
            <a:endParaRPr lang="en-US" sz="4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4445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6" name="Google Shape;85;p1">
            <a:extLst>
              <a:ext uri="{FF2B5EF4-FFF2-40B4-BE49-F238E27FC236}">
                <a16:creationId xmlns:a16="http://schemas.microsoft.com/office/drawing/2014/main" id="{84EF7A81-0852-0890-7387-5C4F19548708}"/>
              </a:ext>
            </a:extLst>
          </p:cNvPr>
          <p:cNvSpPr/>
          <p:nvPr/>
        </p:nvSpPr>
        <p:spPr>
          <a:xfrm>
            <a:off x="14763534" y="7746905"/>
            <a:ext cx="5358152" cy="5032416"/>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2">
              <a:lumMod val="60000"/>
              <a:lumOff val="40000"/>
            </a:schemeClr>
          </a:solidFill>
          <a:ln>
            <a:solidFill>
              <a:srgbClr val="558E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txBox="1"/>
          <p:nvPr/>
        </p:nvSpPr>
        <p:spPr>
          <a:xfrm>
            <a:off x="1615553" y="638443"/>
            <a:ext cx="8843100"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a:solidFill>
                  <a:srgbClr val="558ED5"/>
                </a:solidFill>
                <a:latin typeface="Ubuntu"/>
                <a:ea typeface="Ubuntu"/>
                <a:cs typeface="Ubuntu"/>
                <a:sym typeface="Ubuntu"/>
              </a:rPr>
              <a:t>Introduction</a:t>
            </a:r>
            <a:endParaRPr dirty="0">
              <a:solidFill>
                <a:srgbClr val="558ED5"/>
              </a:solidFill>
            </a:endParaRPr>
          </a:p>
        </p:txBody>
      </p:sp>
      <p:sp>
        <p:nvSpPr>
          <p:cNvPr id="2" name="TextBox 1">
            <a:extLst>
              <a:ext uri="{FF2B5EF4-FFF2-40B4-BE49-F238E27FC236}">
                <a16:creationId xmlns:a16="http://schemas.microsoft.com/office/drawing/2014/main" id="{A71067BE-CE4E-BD3F-E8F5-8381B1E52863}"/>
              </a:ext>
            </a:extLst>
          </p:cNvPr>
          <p:cNvSpPr txBox="1"/>
          <p:nvPr/>
        </p:nvSpPr>
        <p:spPr>
          <a:xfrm>
            <a:off x="1993692" y="3003612"/>
            <a:ext cx="13539284" cy="553998"/>
          </a:xfrm>
          <a:prstGeom prst="rect">
            <a:avLst/>
          </a:prstGeom>
          <a:noFill/>
        </p:spPr>
        <p:txBody>
          <a:bodyPr wrap="none" rtlCol="0">
            <a:spAutoFit/>
          </a:bodyPr>
          <a:lstStyle/>
          <a:p>
            <a:pPr marL="457200" indent="-457200">
              <a:buFont typeface="Wingdings" panose="05000000000000000000" pitchFamily="2" charset="2"/>
              <a:buChar char="v"/>
            </a:pPr>
            <a:r>
              <a:rPr lang="en-US" sz="3000" b="0" i="0" dirty="0">
                <a:solidFill>
                  <a:schemeClr val="tx1"/>
                </a:solidFill>
                <a:effectLst/>
                <a:latin typeface="Times New Roman" panose="02020603050405020304" pitchFamily="18" charset="0"/>
                <a:cs typeface="Times New Roman" panose="02020603050405020304" pitchFamily="18" charset="0"/>
              </a:rPr>
              <a:t>Diabetes prediction system is a ML Model that uses patient data to predict Diabetes</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11196E3-1128-5D66-EB31-65FE7467C571}"/>
              </a:ext>
            </a:extLst>
          </p:cNvPr>
          <p:cNvSpPr txBox="1"/>
          <p:nvPr/>
        </p:nvSpPr>
        <p:spPr>
          <a:xfrm>
            <a:off x="1908195" y="4220669"/>
            <a:ext cx="13624781" cy="1015663"/>
          </a:xfrm>
          <a:prstGeom prst="rect">
            <a:avLst/>
          </a:prstGeom>
          <a:noFill/>
        </p:spPr>
        <p:txBody>
          <a:bodyPr wrap="square" rtlCol="0">
            <a:spAutoFit/>
          </a:bodyPr>
          <a:lstStyle/>
          <a:p>
            <a:pPr marL="457200" indent="-457200">
              <a:buFont typeface="Wingdings" panose="05000000000000000000" pitchFamily="2" charset="2"/>
              <a:buChar char="v"/>
            </a:pPr>
            <a:r>
              <a:rPr lang="en-US" sz="3000" b="0" i="0" dirty="0">
                <a:solidFill>
                  <a:schemeClr val="tx1"/>
                </a:solidFill>
                <a:effectLst/>
                <a:latin typeface="Times New Roman" panose="02020603050405020304" pitchFamily="18" charset="0"/>
                <a:cs typeface="Times New Roman" panose="02020603050405020304" pitchFamily="18" charset="0"/>
              </a:rPr>
              <a:t> This system uses various input variables, including age, BMI, blood pressure etc. to make predictions</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CFA4F35-A0C8-AA83-D20C-7824C6789221}"/>
              </a:ext>
            </a:extLst>
          </p:cNvPr>
          <p:cNvSpPr txBox="1"/>
          <p:nvPr/>
        </p:nvSpPr>
        <p:spPr>
          <a:xfrm>
            <a:off x="1908195" y="5708931"/>
            <a:ext cx="12769842" cy="553998"/>
          </a:xfrm>
          <a:prstGeom prst="rect">
            <a:avLst/>
          </a:prstGeom>
          <a:noFill/>
        </p:spPr>
        <p:txBody>
          <a:bodyPr wrap="none" rtlCol="0">
            <a:spAutoFit/>
          </a:bodyPr>
          <a:lstStyle/>
          <a:p>
            <a:pPr marL="457200" indent="-457200">
              <a:buFont typeface="Wingdings" panose="05000000000000000000" pitchFamily="2" charset="2"/>
              <a:buChar char="v"/>
            </a:pPr>
            <a:r>
              <a:rPr lang="en-US" sz="3000" b="0" i="0" dirty="0">
                <a:solidFill>
                  <a:schemeClr val="tx1"/>
                </a:solidFill>
                <a:effectLst/>
                <a:latin typeface="Times New Roman" panose="02020603050405020304" pitchFamily="18" charset="0"/>
                <a:cs typeface="Times New Roman" panose="02020603050405020304" pitchFamily="18" charset="0"/>
              </a:rPr>
              <a:t>The system can help doctors and patients identify potential diabetes risks early</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662996-2827-A613-8672-91FDBA08EA84}"/>
              </a:ext>
            </a:extLst>
          </p:cNvPr>
          <p:cNvSpPr txBox="1"/>
          <p:nvPr/>
        </p:nvSpPr>
        <p:spPr>
          <a:xfrm>
            <a:off x="1908195" y="6879821"/>
            <a:ext cx="13539284" cy="1015663"/>
          </a:xfrm>
          <a:prstGeom prst="rect">
            <a:avLst/>
          </a:prstGeom>
          <a:noFill/>
        </p:spPr>
        <p:txBody>
          <a:bodyPr wrap="square" rtlCol="0">
            <a:spAutoFit/>
          </a:bodyPr>
          <a:lstStyle/>
          <a:p>
            <a:pPr marL="457200" indent="-457200">
              <a:buFont typeface="Wingdings" panose="05000000000000000000" pitchFamily="2" charset="2"/>
              <a:buChar char="v"/>
            </a:pPr>
            <a:r>
              <a:rPr lang="en-US" sz="3000" b="0" i="0" dirty="0">
                <a:solidFill>
                  <a:schemeClr val="tx1"/>
                </a:solidFill>
                <a:effectLst/>
                <a:latin typeface="Times New Roman" panose="02020603050405020304" pitchFamily="18" charset="0"/>
                <a:cs typeface="Times New Roman" panose="02020603050405020304" pitchFamily="18" charset="0"/>
              </a:rPr>
              <a:t>With accurate predictions, the system can ultimately improve patient outcomes and reduce healthcare costs associated with diabetes management.</a:t>
            </a: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651066" y="297766"/>
            <a:ext cx="516835" cy="769441"/>
          </a:xfrm>
          <a:prstGeom prst="rect">
            <a:avLst/>
          </a:prstGeom>
          <a:noFill/>
        </p:spPr>
        <p:txBody>
          <a:bodyPr wrap="square" rtlCol="0">
            <a:spAutoFit/>
          </a:bodyPr>
          <a:lstStyle/>
          <a:p>
            <a:r>
              <a:rPr lang="en-US" sz="4400" b="1"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40788549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30"/>
        <p:cNvGrpSpPr/>
        <p:nvPr/>
      </p:nvGrpSpPr>
      <p:grpSpPr>
        <a:xfrm>
          <a:off x="0" y="0"/>
          <a:ext cx="0" cy="0"/>
          <a:chOff x="0" y="0"/>
          <a:chExt cx="0" cy="0"/>
        </a:xfrm>
      </p:grpSpPr>
      <p:sp>
        <p:nvSpPr>
          <p:cNvPr id="6" name="Google Shape;85;p1">
            <a:extLst>
              <a:ext uri="{FF2B5EF4-FFF2-40B4-BE49-F238E27FC236}">
                <a16:creationId xmlns:a16="http://schemas.microsoft.com/office/drawing/2014/main" id="{84EF7A81-0852-0890-7387-5C4F19548708}"/>
              </a:ext>
            </a:extLst>
          </p:cNvPr>
          <p:cNvSpPr/>
          <p:nvPr/>
        </p:nvSpPr>
        <p:spPr>
          <a:xfrm>
            <a:off x="14763534" y="7746905"/>
            <a:ext cx="5358152" cy="5032416"/>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2">
              <a:lumMod val="60000"/>
              <a:lumOff val="40000"/>
            </a:schemeClr>
          </a:solidFill>
          <a:ln>
            <a:solidFill>
              <a:srgbClr val="558ED5"/>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4"/>
          <p:cNvSpPr txBox="1"/>
          <p:nvPr/>
        </p:nvSpPr>
        <p:spPr>
          <a:xfrm>
            <a:off x="1615553" y="638443"/>
            <a:ext cx="5726541" cy="1430905"/>
          </a:xfrm>
          <a:prstGeom prst="rect">
            <a:avLst/>
          </a:prstGeom>
          <a:noFill/>
          <a:ln>
            <a:noFill/>
          </a:ln>
        </p:spPr>
        <p:txBody>
          <a:bodyPr spcFirstLastPara="1" wrap="square" lIns="0" tIns="0" rIns="0" bIns="0" anchor="t" anchorCtr="0">
            <a:spAutoFit/>
          </a:bodyPr>
          <a:lstStyle/>
          <a:p>
            <a:pPr marL="0" marR="0" lvl="0" indent="0" algn="l" rtl="0">
              <a:lnSpc>
                <a:spcPct val="111997"/>
              </a:lnSpc>
              <a:spcBef>
                <a:spcPts val="0"/>
              </a:spcBef>
              <a:spcAft>
                <a:spcPts val="0"/>
              </a:spcAft>
              <a:buNone/>
            </a:pPr>
            <a:r>
              <a:rPr lang="en-US" sz="8302" b="1" i="0" u="none" strike="noStrike" cap="none" dirty="0">
                <a:solidFill>
                  <a:srgbClr val="F28383"/>
                </a:solidFill>
                <a:latin typeface="Ubuntu"/>
                <a:ea typeface="Ubuntu"/>
                <a:cs typeface="Ubuntu"/>
                <a:sym typeface="Ubuntu"/>
              </a:rPr>
              <a:t>Motivation</a:t>
            </a:r>
            <a:endParaRPr dirty="0">
              <a:solidFill>
                <a:srgbClr val="F28383"/>
              </a:solidFill>
            </a:endParaRPr>
          </a:p>
        </p:txBody>
      </p:sp>
      <p:sp>
        <p:nvSpPr>
          <p:cNvPr id="2" name="TextBox 1">
            <a:extLst>
              <a:ext uri="{FF2B5EF4-FFF2-40B4-BE49-F238E27FC236}">
                <a16:creationId xmlns:a16="http://schemas.microsoft.com/office/drawing/2014/main" id="{A71067BE-CE4E-BD3F-E8F5-8381B1E52863}"/>
              </a:ext>
            </a:extLst>
          </p:cNvPr>
          <p:cNvSpPr txBox="1"/>
          <p:nvPr/>
        </p:nvSpPr>
        <p:spPr>
          <a:xfrm>
            <a:off x="3528717" y="3724055"/>
            <a:ext cx="10714793" cy="2862322"/>
          </a:xfrm>
          <a:prstGeom prst="rect">
            <a:avLst/>
          </a:prstGeom>
          <a:noFill/>
        </p:spPr>
        <p:txBody>
          <a:bodyPr wrap="none" rtlCol="0">
            <a:spAutoFit/>
          </a:bodyPr>
          <a:lstStyle/>
          <a:p>
            <a:pPr marL="457200" indent="-457200">
              <a:lnSpc>
                <a:spcPct val="200000"/>
              </a:lnSpc>
              <a:buFont typeface="Wingdings" panose="05000000000000000000" pitchFamily="2" charset="2"/>
              <a:buChar char="v"/>
            </a:pPr>
            <a:r>
              <a:rPr lang="en-US" sz="3000" dirty="0" smtClean="0">
                <a:solidFill>
                  <a:schemeClr val="tx1"/>
                </a:solidFill>
                <a:latin typeface="Times New Roman" panose="02020603050405020304" pitchFamily="18" charset="0"/>
                <a:cs typeface="Times New Roman" panose="02020603050405020304" pitchFamily="18" charset="0"/>
              </a:rPr>
              <a:t>To assist medical professionals</a:t>
            </a:r>
          </a:p>
          <a:p>
            <a:pPr marL="457200" indent="-457200">
              <a:lnSpc>
                <a:spcPct val="200000"/>
              </a:lnSpc>
              <a:buFont typeface="Wingdings" panose="05000000000000000000" pitchFamily="2" charset="2"/>
              <a:buChar char="v"/>
            </a:pPr>
            <a:r>
              <a:rPr lang="en-US" sz="3000" dirty="0" smtClean="0">
                <a:solidFill>
                  <a:schemeClr val="tx1"/>
                </a:solidFill>
                <a:latin typeface="Times New Roman" panose="02020603050405020304" pitchFamily="18" charset="0"/>
                <a:cs typeface="Times New Roman" panose="02020603050405020304" pitchFamily="18" charset="0"/>
              </a:rPr>
              <a:t>To help users to cross validate with medical data with help of ml </a:t>
            </a:r>
          </a:p>
          <a:p>
            <a:pPr>
              <a:lnSpc>
                <a:spcPct val="200000"/>
              </a:lnSpc>
            </a:pP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651066" y="297766"/>
            <a:ext cx="516835" cy="769441"/>
          </a:xfrm>
          <a:prstGeom prst="rect">
            <a:avLst/>
          </a:prstGeom>
          <a:noFill/>
        </p:spPr>
        <p:txBody>
          <a:bodyPr wrap="square" rtlCol="0">
            <a:spAutoFit/>
          </a:bodyPr>
          <a:lstStyle/>
          <a:p>
            <a:r>
              <a:rPr lang="en-US" sz="4400" b="1" dirty="0">
                <a:solidFill>
                  <a:schemeClr val="tx1"/>
                </a:solidFill>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210647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41"/>
        <p:cNvGrpSpPr/>
        <p:nvPr/>
      </p:nvGrpSpPr>
      <p:grpSpPr>
        <a:xfrm>
          <a:off x="0" y="0"/>
          <a:ext cx="0" cy="0"/>
          <a:chOff x="0" y="0"/>
          <a:chExt cx="0" cy="0"/>
        </a:xfrm>
      </p:grpSpPr>
      <p:sp>
        <p:nvSpPr>
          <p:cNvPr id="5" name="Google Shape;88;p1">
            <a:extLst>
              <a:ext uri="{FF2B5EF4-FFF2-40B4-BE49-F238E27FC236}">
                <a16:creationId xmlns:a16="http://schemas.microsoft.com/office/drawing/2014/main" id="{54DD5F96-9F4A-AEAF-147C-07FD1DC067C6}"/>
              </a:ext>
            </a:extLst>
          </p:cNvPr>
          <p:cNvSpPr/>
          <p:nvPr/>
        </p:nvSpPr>
        <p:spPr>
          <a:xfrm>
            <a:off x="16353528" y="8151410"/>
            <a:ext cx="3439340" cy="3128151"/>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71835F18-C770-3FBB-8D58-A0BA76831860}"/>
              </a:ext>
            </a:extLst>
          </p:cNvPr>
          <p:cNvSpPr txBox="1"/>
          <p:nvPr/>
        </p:nvSpPr>
        <p:spPr>
          <a:xfrm>
            <a:off x="1323543" y="112689"/>
            <a:ext cx="9938479" cy="1402563"/>
          </a:xfrm>
          <a:prstGeom prst="rect">
            <a:avLst/>
          </a:prstGeom>
          <a:noFill/>
        </p:spPr>
        <p:txBody>
          <a:bodyPr wrap="square">
            <a:spAutoFit/>
          </a:bodyPr>
          <a:lstStyle/>
          <a:p>
            <a:pPr marL="0" marR="0" lvl="0" indent="0" algn="l" rtl="0">
              <a:lnSpc>
                <a:spcPct val="111997"/>
              </a:lnSpc>
              <a:spcBef>
                <a:spcPts val="0"/>
              </a:spcBef>
              <a:spcAft>
                <a:spcPts val="0"/>
              </a:spcAft>
              <a:buNone/>
            </a:pPr>
            <a:r>
              <a:rPr lang="en-US" sz="8300" b="1" i="0" u="none" strike="noStrike" cap="none" dirty="0">
                <a:solidFill>
                  <a:srgbClr val="6600CC"/>
                </a:solidFill>
                <a:latin typeface="Ubuntu"/>
                <a:ea typeface="Ubuntu"/>
                <a:cs typeface="Ubuntu"/>
                <a:sym typeface="Ubuntu"/>
              </a:rPr>
              <a:t>Literature Review</a:t>
            </a:r>
            <a:endParaRPr lang="en-US" sz="8300" dirty="0">
              <a:solidFill>
                <a:srgbClr val="6600CC"/>
              </a:solidFill>
            </a:endParaRPr>
          </a:p>
        </p:txBody>
      </p:sp>
      <p:sp>
        <p:nvSpPr>
          <p:cNvPr id="4" name="TextBox 3">
            <a:extLst>
              <a:ext uri="{FF2B5EF4-FFF2-40B4-BE49-F238E27FC236}">
                <a16:creationId xmlns:a16="http://schemas.microsoft.com/office/drawing/2014/main" id="{7BC62D98-F13F-09AF-A6A7-4EC6D25D6396}"/>
              </a:ext>
            </a:extLst>
          </p:cNvPr>
          <p:cNvSpPr txBox="1"/>
          <p:nvPr/>
        </p:nvSpPr>
        <p:spPr>
          <a:xfrm>
            <a:off x="1536774" y="1746048"/>
            <a:ext cx="15499881" cy="6986528"/>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Jobeda</a:t>
            </a:r>
            <a:r>
              <a:rPr lang="en-US" sz="2800" dirty="0">
                <a:latin typeface="Times New Roman" panose="02020603050405020304" pitchFamily="18" charset="0"/>
                <a:cs typeface="Times New Roman" panose="02020603050405020304" pitchFamily="18" charset="0"/>
              </a:rPr>
              <a:t> Jamal Khanam et al. Proposed A comparison of machine learning Algorithm for diabetes Prediction  system The major goal of the study is to data mining and machine learning approaches  to predict diabetes in Patients To accomplish the above goals the research  make use of Logistic Regression, support vector Machine, Decision Tree, k-Nearest  Neighbors, Random forest, Naive Bayes and Adaptive Boosting. The Lacking's of the study is, it neglects Particular information about the Preparation Procedures used, such as outlier removal, handling missing value and normalizing</a:t>
            </a:r>
            <a:r>
              <a:rPr lang="en-US" sz="2800"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endParaRPr lang="en-US" sz="2800" dirty="0" smtClean="0">
              <a:latin typeface="Times New Roman" panose="02020603050405020304" pitchFamily="18" charset="0"/>
              <a:cs typeface="Times New Roman" panose="02020603050405020304" pitchFamily="18" charset="0"/>
            </a:endParaRPr>
          </a:p>
          <a:p>
            <a:pPr algn="just"/>
            <a:r>
              <a:rPr lang="en-US" sz="2800" dirty="0" smtClean="0">
                <a:hlinkClick r:id="rId3" tooltip="Persistent link using digital object identifier"/>
              </a:rPr>
              <a:t> </a:t>
            </a:r>
            <a:endParaRPr lang="en-US" sz="2800" dirty="0" smtClean="0"/>
          </a:p>
          <a:p>
            <a:pPr algn="just"/>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Sanskruti</a:t>
            </a:r>
            <a:r>
              <a:rPr lang="en-US" sz="2800" dirty="0">
                <a:latin typeface="Times New Roman" panose="02020603050405020304" pitchFamily="18" charset="0"/>
                <a:cs typeface="Times New Roman" panose="02020603050405020304" pitchFamily="18" charset="0"/>
              </a:rPr>
              <a:t> Patel et al. proposed predicting a risk of diabetes at an early stage. using a machine learning approach. The major goal of the study is use machine learning technique to Create a Predictive model for early identification of diabetes to accomplish  the above goals the  research make use of Gaussian, Naive Bayes, Random Forest, Support Vector classifier, and Multinomial Naive Bayes The lacking of the study is, the paper doesn't address how this imbalance was handled during model training and evaluation, which can affect  them.</a:t>
            </a:r>
          </a:p>
        </p:txBody>
      </p:sp>
      <p:pic>
        <p:nvPicPr>
          <p:cNvPr id="6" name="Google Shape;170;p6">
            <a:extLst>
              <a:ext uri="{FF2B5EF4-FFF2-40B4-BE49-F238E27FC236}">
                <a16:creationId xmlns:a16="http://schemas.microsoft.com/office/drawing/2014/main" id="{30BC8593-E426-8DF1-0BFC-FF0A327B7C93}"/>
              </a:ext>
            </a:extLst>
          </p:cNvPr>
          <p:cNvPicPr preferRelativeResize="0"/>
          <p:nvPr/>
        </p:nvPicPr>
        <p:blipFill rotWithShape="1">
          <a:blip r:embed="rId4">
            <a:alphaModFix/>
          </a:blip>
          <a:srcRect l="22024" t="2985" r="22018" b="2522"/>
          <a:stretch/>
        </p:blipFill>
        <p:spPr>
          <a:xfrm>
            <a:off x="16651066" y="8506302"/>
            <a:ext cx="1824773" cy="1855161"/>
          </a:xfrm>
          <a:prstGeom prst="rect">
            <a:avLst/>
          </a:prstGeom>
          <a:noFill/>
          <a:ln>
            <a:noFill/>
          </a:ln>
        </p:spPr>
      </p:pic>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651066" y="297766"/>
            <a:ext cx="516835" cy="769441"/>
          </a:xfrm>
          <a:prstGeom prst="rect">
            <a:avLst/>
          </a:prstGeom>
          <a:noFill/>
        </p:spPr>
        <p:txBody>
          <a:bodyPr wrap="square" rtlCol="0">
            <a:spAutoFit/>
          </a:bodyPr>
          <a:lstStyle/>
          <a:p>
            <a:r>
              <a:rPr lang="en-US" sz="4400" b="1" dirty="0">
                <a:solidFill>
                  <a:schemeClr val="tx1"/>
                </a:solidFill>
                <a:latin typeface="Times New Roman" panose="02020603050405020304" pitchFamily="18" charset="0"/>
                <a:cs typeface="Times New Roman" panose="02020603050405020304" pitchFamily="18" charset="0"/>
              </a:rPr>
              <a:t>3</a:t>
            </a:r>
          </a:p>
        </p:txBody>
      </p:sp>
      <p:sp>
        <p:nvSpPr>
          <p:cNvPr id="2" name="TextBox 1"/>
          <p:cNvSpPr txBox="1"/>
          <p:nvPr/>
        </p:nvSpPr>
        <p:spPr>
          <a:xfrm>
            <a:off x="1978532" y="4520693"/>
            <a:ext cx="14963994" cy="954107"/>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Khanam</a:t>
            </a:r>
            <a:r>
              <a:rPr lang="en-US" sz="2800" dirty="0">
                <a:latin typeface="Times New Roman" panose="02020603050405020304" pitchFamily="18" charset="0"/>
                <a:cs typeface="Times New Roman" panose="02020603050405020304" pitchFamily="18" charset="0"/>
              </a:rPr>
              <a:t>, J. J., &amp; Foo, S. Y. (2021). A comparison of machine learning </a:t>
            </a:r>
            <a:r>
              <a:rPr lang="en-US" sz="2800" dirty="0" smtClean="0">
                <a:latin typeface="Times New Roman" panose="02020603050405020304" pitchFamily="18" charset="0"/>
                <a:cs typeface="Times New Roman" panose="02020603050405020304" pitchFamily="18" charset="0"/>
              </a:rPr>
              <a:t>algorithms for </a:t>
            </a:r>
            <a:r>
              <a:rPr lang="en-US" sz="2800" dirty="0">
                <a:latin typeface="Times New Roman" panose="02020603050405020304" pitchFamily="18" charset="0"/>
                <a:cs typeface="Times New Roman" panose="02020603050405020304" pitchFamily="18" charset="0"/>
              </a:rPr>
              <a:t>diabetes prediction. </a:t>
            </a:r>
            <a:r>
              <a:rPr lang="en-US" sz="2800" dirty="0" err="1">
                <a:latin typeface="Times New Roman" panose="02020603050405020304" pitchFamily="18" charset="0"/>
                <a:cs typeface="Times New Roman" panose="02020603050405020304" pitchFamily="18" charset="0"/>
              </a:rPr>
              <a:t>Ict</a:t>
            </a:r>
            <a:r>
              <a:rPr lang="en-US" sz="2800" dirty="0">
                <a:latin typeface="Times New Roman" panose="02020603050405020304" pitchFamily="18" charset="0"/>
                <a:cs typeface="Times New Roman" panose="02020603050405020304" pitchFamily="18" charset="0"/>
              </a:rPr>
              <a:t> Express, 7(4), 432-439</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978532" y="8761379"/>
            <a:ext cx="14441479" cy="954107"/>
          </a:xfrm>
          <a:prstGeom prst="rect">
            <a:avLst/>
          </a:prstGeom>
          <a:noFill/>
        </p:spPr>
        <p:txBody>
          <a:bodyPr wrap="square" rtlCol="0">
            <a:spAutoFit/>
          </a:bodyPr>
          <a:lstStyle/>
          <a:p>
            <a:pPr marL="457200" indent="-457200">
              <a:buFont typeface="Wingdings" panose="05000000000000000000" pitchFamily="2" charset="2"/>
              <a:buChar char="§"/>
            </a:pPr>
            <a:r>
              <a:rPr lang="en-US" sz="2800" dirty="0" smtClean="0">
                <a:latin typeface="Times New Roman" panose="02020603050405020304" pitchFamily="18" charset="0"/>
                <a:cs typeface="Times New Roman" panose="02020603050405020304" pitchFamily="18" charset="0"/>
              </a:rPr>
              <a:t>[Patel</a:t>
            </a:r>
            <a:r>
              <a:rPr lang="en-US" sz="2800" dirty="0">
                <a:latin typeface="Times New Roman" panose="02020603050405020304" pitchFamily="18" charset="0"/>
                <a:cs typeface="Times New Roman" panose="02020603050405020304" pitchFamily="18" charset="0"/>
              </a:rPr>
              <a:t>, S. (2021). Predicting a risk of diabetes at early stage using machine </a:t>
            </a:r>
            <a:r>
              <a:rPr lang="en-US" sz="2800" dirty="0" smtClean="0">
                <a:latin typeface="Times New Roman" panose="02020603050405020304" pitchFamily="18" charset="0"/>
                <a:cs typeface="Times New Roman" panose="02020603050405020304" pitchFamily="18" charset="0"/>
              </a:rPr>
              <a:t>learning approach</a:t>
            </a:r>
            <a:r>
              <a:rPr lang="en-US" sz="2800" dirty="0">
                <a:latin typeface="Times New Roman" panose="02020603050405020304" pitchFamily="18" charset="0"/>
                <a:cs typeface="Times New Roman" panose="02020603050405020304" pitchFamily="18" charset="0"/>
              </a:rPr>
              <a:t>. Turkish Journal of Computer and Mathematics Education (TURCOMAT</a:t>
            </a:r>
            <a:r>
              <a:rPr lang="en-US" sz="2800" dirty="0" smtClean="0">
                <a:latin typeface="Times New Roman" panose="02020603050405020304" pitchFamily="18" charset="0"/>
                <a:cs typeface="Times New Roman" panose="02020603050405020304" pitchFamily="18" charset="0"/>
              </a:rPr>
              <a:t>), 12(10</a:t>
            </a:r>
            <a:r>
              <a:rPr lang="en-US" sz="2800" dirty="0">
                <a:latin typeface="Times New Roman" panose="02020603050405020304" pitchFamily="18" charset="0"/>
                <a:cs typeface="Times New Roman" panose="02020603050405020304" pitchFamily="18" charset="0"/>
              </a:rPr>
              <a:t>), 5277-5284</a:t>
            </a:r>
            <a:r>
              <a:rPr lang="en-US" sz="2800" dirty="0" smtClean="0">
                <a:latin typeface="Times New Roman" panose="02020603050405020304" pitchFamily="18" charset="0"/>
                <a:cs typeface="Times New Roman" panose="02020603050405020304" pitchFamily="18" charset="0"/>
              </a:rPr>
              <a:t>.]</a:t>
            </a:r>
            <a:endParaRPr lang="en-US" sz="28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741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41"/>
        <p:cNvGrpSpPr/>
        <p:nvPr/>
      </p:nvGrpSpPr>
      <p:grpSpPr>
        <a:xfrm>
          <a:off x="0" y="0"/>
          <a:ext cx="0" cy="0"/>
          <a:chOff x="0" y="0"/>
          <a:chExt cx="0" cy="0"/>
        </a:xfrm>
      </p:grpSpPr>
      <p:sp>
        <p:nvSpPr>
          <p:cNvPr id="5" name="Google Shape;88;p1">
            <a:extLst>
              <a:ext uri="{FF2B5EF4-FFF2-40B4-BE49-F238E27FC236}">
                <a16:creationId xmlns:a16="http://schemas.microsoft.com/office/drawing/2014/main" id="{54DD5F96-9F4A-AEAF-147C-07FD1DC067C6}"/>
              </a:ext>
            </a:extLst>
          </p:cNvPr>
          <p:cNvSpPr/>
          <p:nvPr/>
        </p:nvSpPr>
        <p:spPr>
          <a:xfrm>
            <a:off x="16185080" y="8269019"/>
            <a:ext cx="2807797" cy="2668853"/>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71835F18-C770-3FBB-8D58-A0BA76831860}"/>
              </a:ext>
            </a:extLst>
          </p:cNvPr>
          <p:cNvSpPr txBox="1"/>
          <p:nvPr/>
        </p:nvSpPr>
        <p:spPr>
          <a:xfrm>
            <a:off x="1362732" y="297766"/>
            <a:ext cx="9938479" cy="1402563"/>
          </a:xfrm>
          <a:prstGeom prst="rect">
            <a:avLst/>
          </a:prstGeom>
          <a:noFill/>
        </p:spPr>
        <p:txBody>
          <a:bodyPr wrap="square">
            <a:spAutoFit/>
          </a:bodyPr>
          <a:lstStyle/>
          <a:p>
            <a:pPr marL="0" marR="0" lvl="0" indent="0" algn="l" rtl="0">
              <a:lnSpc>
                <a:spcPct val="111997"/>
              </a:lnSpc>
              <a:spcBef>
                <a:spcPts val="0"/>
              </a:spcBef>
              <a:spcAft>
                <a:spcPts val="0"/>
              </a:spcAft>
              <a:buNone/>
            </a:pPr>
            <a:r>
              <a:rPr lang="en-US" sz="8300" b="1" i="0" u="none" strike="noStrike" cap="none" dirty="0">
                <a:solidFill>
                  <a:srgbClr val="6600CC"/>
                </a:solidFill>
                <a:latin typeface="Ubuntu"/>
                <a:ea typeface="Ubuntu"/>
                <a:cs typeface="Ubuntu"/>
                <a:sym typeface="Ubuntu"/>
              </a:rPr>
              <a:t>Literature Review</a:t>
            </a:r>
            <a:endParaRPr lang="en-US" sz="8300" dirty="0">
              <a:solidFill>
                <a:srgbClr val="6600CC"/>
              </a:solidFill>
            </a:endParaRPr>
          </a:p>
        </p:txBody>
      </p:sp>
      <p:sp>
        <p:nvSpPr>
          <p:cNvPr id="4" name="TextBox 3">
            <a:extLst>
              <a:ext uri="{FF2B5EF4-FFF2-40B4-BE49-F238E27FC236}">
                <a16:creationId xmlns:a16="http://schemas.microsoft.com/office/drawing/2014/main" id="{7BC62D98-F13F-09AF-A6A7-4EC6D25D6396}"/>
              </a:ext>
            </a:extLst>
          </p:cNvPr>
          <p:cNvSpPr txBox="1"/>
          <p:nvPr/>
        </p:nvSpPr>
        <p:spPr>
          <a:xfrm>
            <a:off x="1524095" y="2015420"/>
            <a:ext cx="15499881" cy="6555641"/>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Jingyu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Xuc</a:t>
            </a:r>
            <a:r>
              <a:rPr lang="en-US" sz="2800" dirty="0">
                <a:latin typeface="Times New Roman" panose="02020603050405020304" pitchFamily="18" charset="0"/>
                <a:cs typeface="Times New Roman" panose="02020603050405020304" pitchFamily="18" charset="0"/>
              </a:rPr>
              <a:t> et al. Preposed Diabetes Prediction Method Based on Machine Learning. The major goal of the study is to Performance comparison of several machine learning algorithms for diabetes prediction. To accomplish the above goals the research make use of SVM is used as a binary classification technique. The Naive Bayes classifier is used. Lacking's of the study is, The findings would be seen from a more unbiased view point if the limitations were discussed</a:t>
            </a:r>
            <a:r>
              <a:rPr lang="en-US" sz="2800" dirty="0" smtClean="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v"/>
            </a:pPr>
            <a:endParaRPr lang="en-US" sz="28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endParaRPr lang="en-US" sz="2800" dirty="0" smtClean="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dirty="0" err="1">
                <a:latin typeface="Times New Roman" panose="02020603050405020304" pitchFamily="18" charset="0"/>
                <a:cs typeface="Times New Roman" panose="02020603050405020304" pitchFamily="18" charset="0"/>
              </a:rPr>
              <a:t>M.Rajeswari</a:t>
            </a:r>
            <a:r>
              <a:rPr lang="en-US" sz="2800" dirty="0">
                <a:latin typeface="Times New Roman" panose="02020603050405020304" pitchFamily="18" charset="0"/>
                <a:cs typeface="Times New Roman" panose="02020603050405020304" pitchFamily="18" charset="0"/>
              </a:rPr>
              <a:t> et al. Proposed Diabetes Prediction Using Machine Learning. The major goal of the study is to use machine learning to predict and identify diabetes.  To accomplish the above goals the research make use of a variety of dataset including the Pima Indian diabetes dataset, different machine learning methods such as Decision tree, Naive Bayes, Support vector </a:t>
            </a:r>
            <a:r>
              <a:rPr lang="en-US" sz="2800" dirty="0" smtClean="0">
                <a:latin typeface="Times New Roman" panose="02020603050405020304" pitchFamily="18" charset="0"/>
                <a:cs typeface="Times New Roman" panose="02020603050405020304" pitchFamily="18" charset="0"/>
              </a:rPr>
              <a:t>machine (</a:t>
            </a:r>
            <a:r>
              <a:rPr lang="en-US" sz="2800" dirty="0">
                <a:latin typeface="Times New Roman" panose="02020603050405020304" pitchFamily="18" charset="0"/>
                <a:cs typeface="Times New Roman" panose="02020603050405020304" pitchFamily="18" charset="0"/>
              </a:rPr>
              <a:t>SVM). Lacking of the study is, the performance of algorithms can be affected by factors like dataset size, features selection and preprocessing techniques</a:t>
            </a:r>
          </a:p>
        </p:txBody>
      </p:sp>
      <p:pic>
        <p:nvPicPr>
          <p:cNvPr id="6" name="Google Shape;170;p6">
            <a:extLst>
              <a:ext uri="{FF2B5EF4-FFF2-40B4-BE49-F238E27FC236}">
                <a16:creationId xmlns:a16="http://schemas.microsoft.com/office/drawing/2014/main" id="{30BC8593-E426-8DF1-0BFC-FF0A327B7C93}"/>
              </a:ext>
            </a:extLst>
          </p:cNvPr>
          <p:cNvPicPr preferRelativeResize="0"/>
          <p:nvPr/>
        </p:nvPicPr>
        <p:blipFill rotWithShape="1">
          <a:blip r:embed="rId3">
            <a:alphaModFix/>
          </a:blip>
          <a:srcRect l="22024" t="2985" r="22018" b="2522"/>
          <a:stretch/>
        </p:blipFill>
        <p:spPr>
          <a:xfrm>
            <a:off x="16021468" y="8610925"/>
            <a:ext cx="2005016" cy="1793642"/>
          </a:xfrm>
          <a:prstGeom prst="rect">
            <a:avLst/>
          </a:prstGeom>
          <a:noFill/>
          <a:ln>
            <a:noFill/>
          </a:ln>
        </p:spPr>
      </p:pic>
      <p:sp>
        <p:nvSpPr>
          <p:cNvPr id="7" name="Rectangle 6"/>
          <p:cNvSpPr/>
          <p:nvPr/>
        </p:nvSpPr>
        <p:spPr>
          <a:xfrm>
            <a:off x="16233913" y="0"/>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p:txBody>
      </p:sp>
      <p:sp>
        <p:nvSpPr>
          <p:cNvPr id="8" name="TextBox 7"/>
          <p:cNvSpPr txBox="1"/>
          <p:nvPr/>
        </p:nvSpPr>
        <p:spPr>
          <a:xfrm>
            <a:off x="16651066" y="297766"/>
            <a:ext cx="516835" cy="769441"/>
          </a:xfrm>
          <a:prstGeom prst="rect">
            <a:avLst/>
          </a:prstGeom>
          <a:noFill/>
        </p:spPr>
        <p:txBody>
          <a:bodyPr wrap="square" rtlCol="0">
            <a:spAutoFit/>
          </a:bodyPr>
          <a:lstStyle/>
          <a:p>
            <a:pPr algn="ctr"/>
            <a:r>
              <a:rPr lang="en-US" sz="4400" b="1" dirty="0">
                <a:solidFill>
                  <a:schemeClr val="tx1"/>
                </a:solidFill>
                <a:latin typeface="Times New Roman" panose="02020603050405020304" pitchFamily="18" charset="0"/>
                <a:cs typeface="Times New Roman" panose="02020603050405020304" pitchFamily="18" charset="0"/>
              </a:rPr>
              <a:t>4</a:t>
            </a:r>
          </a:p>
        </p:txBody>
      </p:sp>
      <p:sp>
        <p:nvSpPr>
          <p:cNvPr id="2" name="TextBox 1"/>
          <p:cNvSpPr txBox="1"/>
          <p:nvPr/>
        </p:nvSpPr>
        <p:spPr>
          <a:xfrm>
            <a:off x="2014835" y="4281254"/>
            <a:ext cx="15153066" cy="1384995"/>
          </a:xfrm>
          <a:prstGeom prst="rect">
            <a:avLst/>
          </a:prstGeom>
          <a:noFill/>
        </p:spPr>
        <p:txBody>
          <a:bodyPr wrap="square" rtlCol="0">
            <a:spAutoFit/>
          </a:bodyPr>
          <a:lstStyle/>
          <a:p>
            <a:pPr marL="457200" indent="-457200">
              <a:buFont typeface="Wingdings" panose="05000000000000000000" pitchFamily="2" charset="2"/>
              <a:buChar char="§"/>
            </a:pP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Xue</a:t>
            </a:r>
            <a:r>
              <a:rPr lang="en-US" sz="2800" dirty="0">
                <a:latin typeface="Times New Roman" panose="02020603050405020304" pitchFamily="18" charset="0"/>
                <a:cs typeface="Times New Roman" panose="02020603050405020304" pitchFamily="18" charset="0"/>
              </a:rPr>
              <a:t>, J., Min, F., &amp; Ma, F. (2020, November). Research on diabetes </a:t>
            </a:r>
            <a:r>
              <a:rPr lang="en-US" sz="2800" dirty="0" smtClean="0">
                <a:latin typeface="Times New Roman" panose="02020603050405020304" pitchFamily="18" charset="0"/>
                <a:cs typeface="Times New Roman" panose="02020603050405020304" pitchFamily="18" charset="0"/>
              </a:rPr>
              <a:t>prediction method </a:t>
            </a:r>
            <a:r>
              <a:rPr lang="en-US" sz="2800" dirty="0">
                <a:latin typeface="Times New Roman" panose="02020603050405020304" pitchFamily="18" charset="0"/>
                <a:cs typeface="Times New Roman" panose="02020603050405020304" pitchFamily="18" charset="0"/>
              </a:rPr>
              <a:t>based on machine learning. In Journal of Physics: Conference Series (</a:t>
            </a:r>
            <a:r>
              <a:rPr lang="en-US" sz="2800" dirty="0" smtClean="0">
                <a:latin typeface="Times New Roman" panose="02020603050405020304" pitchFamily="18" charset="0"/>
                <a:cs typeface="Times New Roman" panose="02020603050405020304" pitchFamily="18" charset="0"/>
              </a:rPr>
              <a:t>Vol. 1684</a:t>
            </a:r>
            <a:r>
              <a:rPr lang="en-US" sz="2800" dirty="0">
                <a:latin typeface="Times New Roman" panose="02020603050405020304" pitchFamily="18" charset="0"/>
                <a:cs typeface="Times New Roman" panose="02020603050405020304" pitchFamily="18" charset="0"/>
              </a:rPr>
              <a:t>, No. 1, p. 012062). IOP Publishing</a:t>
            </a:r>
            <a:r>
              <a:rPr lang="en-US" sz="2800" dirty="0" smtClean="0">
                <a:latin typeface="Times New Roman" panose="02020603050405020304" pitchFamily="18" charset="0"/>
                <a:cs typeface="Times New Roman" panose="02020603050405020304" pitchFamily="18" charset="0"/>
              </a:rPr>
              <a:t>.]</a:t>
            </a:r>
            <a:endParaRPr lang="en-US" sz="2800" dirty="0">
              <a:solidFill>
                <a:srgbClr val="0000FF"/>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1955073" y="8610925"/>
            <a:ext cx="15068903" cy="954107"/>
          </a:xfrm>
          <a:prstGeom prst="rect">
            <a:avLst/>
          </a:prstGeom>
          <a:noFill/>
        </p:spPr>
        <p:txBody>
          <a:bodyPr wrap="square" rtlCol="0">
            <a:spAutoFit/>
          </a:bodyPr>
          <a:lstStyle/>
          <a:p>
            <a:pPr marL="457200" indent="-457200">
              <a:buFont typeface="Wingdings" panose="05000000000000000000" pitchFamily="2" charset="2"/>
              <a:buChar char="§"/>
            </a:pPr>
            <a:r>
              <a:rPr lang="en-US" sz="2800" dirty="0" smtClean="0">
                <a:latin typeface="Times New Roman" panose="02020603050405020304" pitchFamily="18" charset="0"/>
                <a:cs typeface="Times New Roman" panose="02020603050405020304" pitchFamily="18" charset="0"/>
              </a:rPr>
              <a:t>[</a:t>
            </a:r>
            <a:r>
              <a:rPr lang="en-US" sz="2800" dirty="0" err="1" smtClean="0">
                <a:latin typeface="Times New Roman" panose="02020603050405020304" pitchFamily="18" charset="0"/>
                <a:cs typeface="Times New Roman" panose="02020603050405020304" pitchFamily="18" charset="0"/>
              </a:rPr>
              <a:t>Rajeswari</a:t>
            </a:r>
            <a:r>
              <a:rPr lang="en-US" sz="2800" dirty="0">
                <a:latin typeface="Times New Roman" panose="02020603050405020304" pitchFamily="18" charset="0"/>
                <a:cs typeface="Times New Roman" panose="02020603050405020304" pitchFamily="18" charset="0"/>
              </a:rPr>
              <a:t>, M., &amp; </a:t>
            </a:r>
            <a:r>
              <a:rPr lang="en-US" sz="2800" dirty="0" err="1">
                <a:latin typeface="Times New Roman" panose="02020603050405020304" pitchFamily="18" charset="0"/>
                <a:cs typeface="Times New Roman" panose="02020603050405020304" pitchFamily="18" charset="0"/>
              </a:rPr>
              <a:t>Prabhu</a:t>
            </a:r>
            <a:r>
              <a:rPr lang="en-US" sz="2800" dirty="0">
                <a:latin typeface="Times New Roman" panose="02020603050405020304" pitchFamily="18" charset="0"/>
                <a:cs typeface="Times New Roman" panose="02020603050405020304" pitchFamily="18" charset="0"/>
              </a:rPr>
              <a:t>, P. (2019). A review of diabetic prediction </a:t>
            </a:r>
            <a:r>
              <a:rPr lang="en-US" sz="2800" dirty="0" smtClean="0">
                <a:latin typeface="Times New Roman" panose="02020603050405020304" pitchFamily="18" charset="0"/>
                <a:cs typeface="Times New Roman" panose="02020603050405020304" pitchFamily="18" charset="0"/>
              </a:rPr>
              <a:t>using machine learning techniques</a:t>
            </a:r>
            <a:r>
              <a:rPr lang="en-US" sz="2800" dirty="0">
                <a:latin typeface="Times New Roman" panose="02020603050405020304" pitchFamily="18" charset="0"/>
                <a:cs typeface="Times New Roman" panose="02020603050405020304" pitchFamily="18" charset="0"/>
              </a:rPr>
              <a:t>. International Journal of Engineering and </a:t>
            </a:r>
            <a:r>
              <a:rPr lang="en-US" sz="2800" dirty="0" smtClean="0">
                <a:latin typeface="Times New Roman" panose="02020603050405020304" pitchFamily="18" charset="0"/>
                <a:cs typeface="Times New Roman" panose="02020603050405020304" pitchFamily="18" charset="0"/>
              </a:rPr>
              <a:t>Techniques, 5(4</a:t>
            </a:r>
            <a:r>
              <a:rPr lang="en-US" sz="2800" dirty="0">
                <a:latin typeface="Times New Roman" panose="02020603050405020304" pitchFamily="18" charset="0"/>
                <a:cs typeface="Times New Roman" panose="02020603050405020304" pitchFamily="18" charset="0"/>
              </a:rPr>
              <a:t>), 2395-1303</a:t>
            </a:r>
            <a:r>
              <a:rPr lang="en-US" sz="2800" dirty="0" smtClean="0">
                <a:latin typeface="Times New Roman" panose="02020603050405020304" pitchFamily="18" charset="0"/>
                <a:cs typeface="Times New Roman" panose="02020603050405020304" pitchFamily="18" charset="0"/>
              </a:rPr>
              <a:t>.]</a:t>
            </a:r>
            <a:endParaRPr lang="en-US" sz="28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850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AEA"/>
        </a:solidFill>
        <a:effectLst/>
      </p:bgPr>
    </p:bg>
    <p:spTree>
      <p:nvGrpSpPr>
        <p:cNvPr id="1" name="Shape 174"/>
        <p:cNvGrpSpPr/>
        <p:nvPr/>
      </p:nvGrpSpPr>
      <p:grpSpPr>
        <a:xfrm>
          <a:off x="0" y="0"/>
          <a:ext cx="0" cy="0"/>
          <a:chOff x="0" y="0"/>
          <a:chExt cx="0" cy="0"/>
        </a:xfrm>
      </p:grpSpPr>
      <p:sp>
        <p:nvSpPr>
          <p:cNvPr id="201" name="Google Shape;201;p7"/>
          <p:cNvSpPr txBox="1"/>
          <p:nvPr/>
        </p:nvSpPr>
        <p:spPr>
          <a:xfrm>
            <a:off x="791657" y="684627"/>
            <a:ext cx="6846272" cy="1430905"/>
          </a:xfrm>
          <a:prstGeom prst="rect">
            <a:avLst/>
          </a:prstGeom>
          <a:noFill/>
          <a:ln>
            <a:noFill/>
          </a:ln>
        </p:spPr>
        <p:txBody>
          <a:bodyPr spcFirstLastPara="1" wrap="square" lIns="0" tIns="0" rIns="0" bIns="0" anchor="t" anchorCtr="0">
            <a:spAutoFit/>
          </a:bodyPr>
          <a:lstStyle/>
          <a:p>
            <a:pPr marL="0" marR="0" lvl="0" indent="0" algn="ctr" rtl="0">
              <a:lnSpc>
                <a:spcPct val="111997"/>
              </a:lnSpc>
              <a:spcBef>
                <a:spcPts val="0"/>
              </a:spcBef>
              <a:spcAft>
                <a:spcPts val="0"/>
              </a:spcAft>
              <a:buNone/>
            </a:pPr>
            <a:r>
              <a:rPr lang="en-US" sz="8302" b="1" i="0" u="none" strike="noStrike" cap="none" dirty="0">
                <a:solidFill>
                  <a:srgbClr val="4EBC9D"/>
                </a:solidFill>
                <a:latin typeface="Ubuntu"/>
                <a:ea typeface="Ubuntu"/>
                <a:cs typeface="Ubuntu"/>
                <a:sym typeface="Ubuntu"/>
              </a:rPr>
              <a:t>Contribution</a:t>
            </a:r>
            <a:endParaRPr dirty="0">
              <a:solidFill>
                <a:srgbClr val="4EBC9D"/>
              </a:solidFill>
            </a:endParaRPr>
          </a:p>
        </p:txBody>
      </p:sp>
      <p:sp>
        <p:nvSpPr>
          <p:cNvPr id="2" name="TextBox 1">
            <a:extLst>
              <a:ext uri="{FF2B5EF4-FFF2-40B4-BE49-F238E27FC236}">
                <a16:creationId xmlns:a16="http://schemas.microsoft.com/office/drawing/2014/main" id="{5144B710-7A0B-93E3-47E8-6D2A3ADF5113}"/>
              </a:ext>
            </a:extLst>
          </p:cNvPr>
          <p:cNvSpPr txBox="1"/>
          <p:nvPr/>
        </p:nvSpPr>
        <p:spPr>
          <a:xfrm>
            <a:off x="4991601" y="3377399"/>
            <a:ext cx="4665639" cy="2862322"/>
          </a:xfrm>
          <a:prstGeom prst="rect">
            <a:avLst/>
          </a:prstGeom>
          <a:noFill/>
        </p:spPr>
        <p:txBody>
          <a:bodyPr wrap="square" rtlCol="0">
            <a:spAutoFit/>
          </a:bodyPr>
          <a:lstStyle/>
          <a:p>
            <a:pPr marL="457200" indent="-457200" algn="just">
              <a:lnSpc>
                <a:spcPct val="200000"/>
              </a:lnSpc>
              <a:buFont typeface="Wingdings" panose="05000000000000000000" pitchFamily="2" charset="2"/>
              <a:buChar char="v"/>
            </a:pPr>
            <a:r>
              <a:rPr lang="en-US" sz="3000" dirty="0">
                <a:solidFill>
                  <a:schemeClr val="tx1"/>
                </a:solidFill>
                <a:latin typeface="Times New Roman" panose="02020603050405020304" pitchFamily="18" charset="0"/>
                <a:cs typeface="Times New Roman" panose="02020603050405020304" pitchFamily="18" charset="0"/>
              </a:rPr>
              <a:t>Data </a:t>
            </a:r>
            <a:r>
              <a:rPr lang="en-US" sz="3000" dirty="0" smtClean="0">
                <a:solidFill>
                  <a:schemeClr val="tx1"/>
                </a:solidFill>
                <a:latin typeface="Times New Roman" panose="02020603050405020304" pitchFamily="18" charset="0"/>
                <a:cs typeface="Times New Roman" panose="02020603050405020304" pitchFamily="18" charset="0"/>
              </a:rPr>
              <a:t>Preprocessing</a:t>
            </a:r>
            <a:endParaRPr lang="en-US" sz="3000" dirty="0">
              <a:solidFill>
                <a:schemeClr val="tx1"/>
              </a:solidFill>
              <a:latin typeface="Times New Roman" panose="02020603050405020304" pitchFamily="18" charset="0"/>
              <a:cs typeface="Times New Roman" panose="02020603050405020304" pitchFamily="18" charset="0"/>
            </a:endParaRPr>
          </a:p>
          <a:p>
            <a:pPr marL="457200" indent="-457200" algn="just">
              <a:lnSpc>
                <a:spcPct val="200000"/>
              </a:lnSpc>
              <a:buFont typeface="Wingdings" panose="05000000000000000000" pitchFamily="2" charset="2"/>
              <a:buChar char="v"/>
            </a:pPr>
            <a:r>
              <a:rPr lang="en-US" sz="3000" dirty="0" smtClean="0">
                <a:solidFill>
                  <a:schemeClr val="tx1"/>
                </a:solidFill>
                <a:latin typeface="Times New Roman" panose="02020603050405020304" pitchFamily="18" charset="0"/>
                <a:cs typeface="Times New Roman" panose="02020603050405020304" pitchFamily="18" charset="0"/>
              </a:rPr>
              <a:t>Ensemble Method</a:t>
            </a:r>
            <a:endParaRPr lang="en-US" sz="3000" dirty="0">
              <a:solidFill>
                <a:schemeClr val="tx1"/>
              </a:solidFill>
              <a:latin typeface="Times New Roman" panose="02020603050405020304" pitchFamily="18" charset="0"/>
              <a:cs typeface="Times New Roman" panose="02020603050405020304" pitchFamily="18" charset="0"/>
            </a:endParaRPr>
          </a:p>
          <a:p>
            <a:pPr marL="457200" indent="-457200" algn="just">
              <a:lnSpc>
                <a:spcPct val="200000"/>
              </a:lnSpc>
              <a:buFont typeface="Wingdings" panose="05000000000000000000" pitchFamily="2" charset="2"/>
              <a:buChar char="v"/>
            </a:pPr>
            <a:r>
              <a:rPr lang="en-US" sz="3000" dirty="0">
                <a:solidFill>
                  <a:schemeClr val="tx1"/>
                </a:solidFill>
                <a:latin typeface="Times New Roman" panose="02020603050405020304" pitchFamily="18" charset="0"/>
                <a:cs typeface="Times New Roman" panose="02020603050405020304" pitchFamily="18" charset="0"/>
              </a:rPr>
              <a:t>User Interaction</a:t>
            </a:r>
          </a:p>
        </p:txBody>
      </p:sp>
      <p:pic>
        <p:nvPicPr>
          <p:cNvPr id="3" name="Google Shape;236;p10">
            <a:extLst>
              <a:ext uri="{FF2B5EF4-FFF2-40B4-BE49-F238E27FC236}">
                <a16:creationId xmlns:a16="http://schemas.microsoft.com/office/drawing/2014/main" id="{61E032FA-3393-B8C1-784F-F690EAA13307}"/>
              </a:ext>
            </a:extLst>
          </p:cNvPr>
          <p:cNvPicPr preferRelativeResize="0"/>
          <p:nvPr/>
        </p:nvPicPr>
        <p:blipFill rotWithShape="1">
          <a:blip r:embed="rId3">
            <a:alphaModFix/>
          </a:blip>
          <a:srcRect l="26577" t="3374" r="26223" b="7347"/>
          <a:stretch/>
        </p:blipFill>
        <p:spPr>
          <a:xfrm>
            <a:off x="14504164" y="6338965"/>
            <a:ext cx="3783836" cy="3948035"/>
          </a:xfrm>
          <a:prstGeom prst="rect">
            <a:avLst/>
          </a:prstGeom>
          <a:noFill/>
          <a:ln>
            <a:noFill/>
          </a:ln>
        </p:spPr>
      </p:pic>
      <p:sp>
        <p:nvSpPr>
          <p:cNvPr id="5" name="Rectangle 4"/>
          <p:cNvSpPr/>
          <p:nvPr/>
        </p:nvSpPr>
        <p:spPr>
          <a:xfrm>
            <a:off x="16146447" y="-171168"/>
            <a:ext cx="1179444" cy="13649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492040" y="234425"/>
            <a:ext cx="516835" cy="769441"/>
          </a:xfrm>
          <a:prstGeom prst="rect">
            <a:avLst/>
          </a:prstGeom>
          <a:noFill/>
        </p:spPr>
        <p:txBody>
          <a:bodyPr wrap="square" rtlCol="0">
            <a:spAutoFit/>
          </a:bodyPr>
          <a:lstStyle/>
          <a:p>
            <a:r>
              <a:rPr lang="en-US" sz="4400" b="1" dirty="0">
                <a:solidFill>
                  <a:schemeClr val="tx1"/>
                </a:solidFill>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15883123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1146</Words>
  <Application>Microsoft Office PowerPoint</Application>
  <PresentationFormat>Custom</PresentationFormat>
  <Paragraphs>152</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Ubuntu</vt:lpstr>
      <vt:lpstr>Bahnschrift</vt:lpstr>
      <vt:lpstr>Times New Roman</vt:lpstr>
      <vt:lpstr>Arial</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B0SS</cp:lastModifiedBy>
  <cp:revision>91</cp:revision>
  <dcterms:created xsi:type="dcterms:W3CDTF">2006-08-16T00:00:00Z</dcterms:created>
  <dcterms:modified xsi:type="dcterms:W3CDTF">2024-01-17T17:04:36Z</dcterms:modified>
</cp:coreProperties>
</file>